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5.xml" ContentType="application/vnd.openxmlformats-officedocument.presentationml.notesSlide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2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3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4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7.xml" ContentType="application/vnd.openxmlformats-officedocument.presentationml.notesSlide+xml"/>
  <Override PartName="/ppt/charts/chart25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notesSlides/notesSlide19.xml" ContentType="application/vnd.openxmlformats-officedocument.presentationml.notesSlide+xml"/>
  <Override PartName="/ppt/charts/chart27.xml" ContentType="application/vnd.openxmlformats-officedocument.drawingml.chart+xml"/>
  <Override PartName="/ppt/notesSlides/notesSlide20.xml" ContentType="application/vnd.openxmlformats-officedocument.presentationml.notesSlide+xml"/>
  <Override PartName="/ppt/charts/chart28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1.xml" ContentType="application/vnd.openxmlformats-officedocument.presentationml.notesSlide+xml"/>
  <Override PartName="/ppt/charts/chart29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32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33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34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24.xml" ContentType="application/vnd.openxmlformats-officedocument.presentationml.notesSlide+xml"/>
  <Override PartName="/ppt/charts/chart35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25.xml" ContentType="application/vnd.openxmlformats-officedocument.presentationml.notesSlide+xml"/>
  <Override PartName="/ppt/charts/chart36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26.xml" ContentType="application/vnd.openxmlformats-officedocument.presentationml.notesSlide+xml"/>
  <Override PartName="/ppt/charts/chart37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27.xml" ContentType="application/vnd.openxmlformats-officedocument.presentationml.notesSlide+xml"/>
  <Override PartName="/ppt/charts/chart38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9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40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41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28.xml" ContentType="application/vnd.openxmlformats-officedocument.presentationml.notesSlide+xml"/>
  <Override PartName="/ppt/charts/chart42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43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44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45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46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7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29.xml" ContentType="application/vnd.openxmlformats-officedocument.presentationml.notesSlide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257" r:id="rId3"/>
    <p:sldId id="352" r:id="rId4"/>
    <p:sldId id="258" r:id="rId5"/>
    <p:sldId id="363" r:id="rId6"/>
    <p:sldId id="332" r:id="rId7"/>
    <p:sldId id="331" r:id="rId8"/>
    <p:sldId id="333" r:id="rId9"/>
    <p:sldId id="305" r:id="rId10"/>
    <p:sldId id="261" r:id="rId11"/>
    <p:sldId id="262" r:id="rId12"/>
    <p:sldId id="285" r:id="rId13"/>
    <p:sldId id="316" r:id="rId14"/>
    <p:sldId id="314" r:id="rId15"/>
    <p:sldId id="293" r:id="rId16"/>
    <p:sldId id="292" r:id="rId17"/>
    <p:sldId id="334" r:id="rId18"/>
    <p:sldId id="318" r:id="rId19"/>
    <p:sldId id="290" r:id="rId20"/>
    <p:sldId id="296" r:id="rId21"/>
    <p:sldId id="320" r:id="rId22"/>
    <p:sldId id="364" r:id="rId23"/>
    <p:sldId id="295" r:id="rId24"/>
    <p:sldId id="339" r:id="rId25"/>
    <p:sldId id="365" r:id="rId26"/>
    <p:sldId id="338" r:id="rId27"/>
    <p:sldId id="279" r:id="rId28"/>
    <p:sldId id="275" r:id="rId29"/>
    <p:sldId id="325" r:id="rId30"/>
    <p:sldId id="270" r:id="rId31"/>
    <p:sldId id="310" r:id="rId32"/>
    <p:sldId id="311" r:id="rId33"/>
    <p:sldId id="369" r:id="rId34"/>
    <p:sldId id="389" r:id="rId35"/>
    <p:sldId id="375" r:id="rId36"/>
    <p:sldId id="357" r:id="rId37"/>
    <p:sldId id="366" r:id="rId38"/>
    <p:sldId id="368" r:id="rId39"/>
    <p:sldId id="384" r:id="rId40"/>
    <p:sldId id="385" r:id="rId41"/>
    <p:sldId id="372" r:id="rId42"/>
    <p:sldId id="373" r:id="rId43"/>
    <p:sldId id="374" r:id="rId44"/>
    <p:sldId id="367" r:id="rId45"/>
    <p:sldId id="370" r:id="rId46"/>
    <p:sldId id="388" r:id="rId47"/>
    <p:sldId id="386" r:id="rId48"/>
    <p:sldId id="371" r:id="rId49"/>
    <p:sldId id="383" r:id="rId50"/>
    <p:sldId id="312" r:id="rId51"/>
    <p:sldId id="362" r:id="rId52"/>
    <p:sldId id="280" r:id="rId53"/>
    <p:sldId id="303" r:id="rId54"/>
    <p:sldId id="377" r:id="rId55"/>
    <p:sldId id="387" r:id="rId56"/>
    <p:sldId id="260" r:id="rId57"/>
    <p:sldId id="382" r:id="rId58"/>
    <p:sldId id="273" r:id="rId59"/>
    <p:sldId id="381" r:id="rId60"/>
  </p:sldIdLst>
  <p:sldSz cx="9144000" cy="6858000" type="screen4x3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uccoli Mauro" initials="CM" lastIdx="2" clrIdx="0">
    <p:extLst>
      <p:ext uri="{19B8F6BF-5375-455C-9EA6-DF929625EA0E}">
        <p15:presenceInfo xmlns:p15="http://schemas.microsoft.com/office/powerpoint/2012/main" userId="S-1-5-21-1882006893-2863013874-4253670075-184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1D23"/>
    <a:srgbClr val="8A0000"/>
    <a:srgbClr val="0067A2"/>
    <a:srgbClr val="009ED6"/>
    <a:srgbClr val="B7A212"/>
    <a:srgbClr val="A50029"/>
    <a:srgbClr val="D19C12"/>
    <a:srgbClr val="C6A212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88" autoAdjust="0"/>
    <p:restoredTop sz="94636" autoAdjust="0"/>
  </p:normalViewPr>
  <p:slideViewPr>
    <p:cSldViewPr>
      <p:cViewPr varScale="1">
        <p:scale>
          <a:sx n="108" d="100"/>
          <a:sy n="108" d="100"/>
        </p:scale>
        <p:origin x="130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as4.yourict.net\X-Files\Rapporten\rapport%202021\Statistieken%202021\Activiteitenverslag\evolutie%20aantal%20klacht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fas4.yourict.net\X-Files\Rapporten\rapport%202022\Statistieken%202022\213_FR%20Stat%202022%20S&#233;l%20Plaintes%20gr%20Type%20demandeur%20(prof%20r&#233;sid%20)%202023%2001%2023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as4.yourict.net\X-Files\Rapporten\rapport%202022\Statistieken%202022\214_FR%20Stat%202022%20S&#233;l%20Plaintes%20Gr%20Cat&#233;goriesProbl&#232;mes%202023%2001%20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as4.yourict.net\X-Files\Rapporten\rapport%202022\Statistieken%202022\214_FR%20Stat%202022%20S&#233;l%20Plaintes%20Gr%20Cat&#233;goriesProbl&#232;mes%202023%2001%20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as4.yourict.net\X-Files\Rapporten\rapport%202022\Statistieken%202022\215__01_A_09_FR%20stat%202022%20S&#233;l%20Pl%20Gr%20Rg_Fourniss%20GR_Cat_plainte%202023%2002%2006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as4.yourict.net\X-Files\Rapporten\rapport%202022\Statistieken%202022\215__01_A_09_FR%20stat%202022%20S&#233;l%20Pl%20Gr%20Rg_Fourniss%20GR_Cat_plainte%202023%2002%2006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as4.yourict.net\X-Files\Rapporten\rapport%202022\Statistieken%202022\218__01_A_07%20FR%20Stat%202022%20S&#233;l%20Plaintes%20Gr%20GrdeCatProbl&#232;mes_GRDs%202023%2001%202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as4.yourict.net\X-Files\Rapporten\rapport%202022\Statistieken%202022\215__01_A_09_FR%20stat%202022%20S&#233;l%20Pl%20Gr%20Rg_Fourniss%20GR_Cat_plainte%202023%2002%2006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as4.yourict.net\X-Files\Rapporten\rapport%202022\Statistieken%202022\215__01_A_09_FR%20stat%202022%20S&#233;l%20Pl%20Gr%20Rg_Fourniss%20GR_Cat_plainte%202023%2002%2006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as4.yourict.net\X-Files\Rapporten\rapport%202022\Statistieken%202022\215__01_A_09_FR%20stat%202022%20S&#233;l%20Pl%20Gr%20Rg_Fourniss%20GR_Cat_plainte%202023%2002%2006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as4.yourict.net\X-Files\Rapporten\rapport%202022\Statistieken%202022\215__01_A_09_FR%20stat%202022%20S&#233;l%20Pl%20Gr%20Rg_Fourniss%20GR_Cat_plainte%202023%2002%2006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as4.yourict.net\X-Files\Rapporten\rapport%202022\Statistieken%202022\206_1__2__3%20FR%20Stat%202022%20S&#233;l%20Plaintes%20Gr%20FournisseursIndividuels%202023%2001%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as4.yourict.net\X-Files\Rapporten\rapport%202022\Statistieken%202022\215__01_A_09_FR%20stat%202022%20S&#233;l%20Pl%20Gr%20Rg_Fourniss%20GR_Cat_plainte%202023%2002%2006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as4.yourict.net\X-Files\Rapporten\rapport%202022\Statistieken%202022\215__01_A_09_FR%20stat%202022%20S&#233;l%20Pl%20Gr%20Rg_Fourniss%20GR_Cat_plainte%202023%2002%2006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as4.yourict.net\X-Files\Rapporten\rapport%202022\Statistieken%202022\215__01_A_09_FR%20stat%202022%20S&#233;l%20Pl%20Gr%20Rg_Fourniss%20GR_Cat_plainte%202023%2002%2006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as4.yourict.net\X-Files\Rapporten\rapport%202022\Statistieken%202022\218__01_A_07%20FR%20Stat%202022%20S&#233;l%20Plaintes%20Gr%20GrdeCatProbl&#232;mes_GRDs%202023%2001%2023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as4.yourict.net\X-Files\Rapporten\rapport%202022\Statistieken%202022\218__01_A_07%20FR%20Stat%202022%20S&#233;l%20Plaintes%20Gr%20GrdeCatProbl&#232;mes_GRDs%202023%2001%2023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as4.yourict.net\X-Files\Rapporten\rapport%202022\Statistieken%202022\302_FR%20Stat.2022%20S&#233;l.Plaintes%20recevables_non%20recevables_non%20competentes_en%20attente%202023%2003%2013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fas4.yourict.net\X-Files\Rapporten\rapport%202022\Statistieken%202022\302_FR%20Stat.2022%20S&#233;l.Plaintes%20recevables_non%20recevables_non%20competentes_en%20attente%202023%2003%2013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fas4.yourict.net\X-Files\Rapporten\rapport%202022\Statistieken%202022\301_FR%20Stat.2022%20S&#233;l.Plaintes%20non-recevables%20Gr.Motifs%20irrecevabilit&#233;%202023%2001%2023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as4.yourict.net\X-Files\Rapporten\rapport%202022\Statistieken%202022\326_NL%20Stat.2022%20Ontv%20Klachten%20Regio%20Toegangspunten%202023%2001%2024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as4.yourict.net\X-Files\Rapporten\rapport%202022\Statistieken%202022\326_NL%20Stat.2022%20Ontv%20Klachten%20Regio%20Toegangspunten%202023%2001%2024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as4.yourict.net\X-Files\Rapporten\rapport%202022\Statistieken%202022\206_1__2__3%20FR%20Stat%202022%20S&#233;l%20Plaintes%20Gr%20FournisseursIndividuels%202023%2001%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as4.yourict.net\X-Files\Rapporten\rapport%202022\Statistieken%202022\326_NL%20Stat.2022%20Ontv%20Klachten%20Regio%20Toegangspunten%202023%2001%2024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as4.yourict.net\X-Files\Rapporten\rapport%202022\Statistieken%202022\331_FR%20Stat%202022%20S&#233;l%20Plaintes%20des%20fournisseurs%20Gr%20Fournisseurs_Cat%20de%20plaintes%202023%2002%2020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as4.yourict.net\X-Files\Rapporten\rapport%202022\Statistieken%202022\331_FR%20Stat%202022%20S&#233;l%20Plaintes%20des%20fournisseurs%20Gr%20Fournisseurs_Cat%20de%20plaintes%202023%2002%2020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as4.yourict.net\X-Files\Rapporten\rapport%202022\Statistieken%202022\331_FR%20Stat%202022%20S&#233;l%20Plaintes%20des%20fournisseurs%20Gr%20Fournisseurs_Cat%20de%20plaintes%202023%2002%2020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as4.yourict.net\X-Files\Rapporten\rapport%202022\Statistieken%202022\331_FR%20Stat%202022%20S&#233;l%20Plaintes%20des%20fournisseurs%20Gr%20Fournisseurs_Cat%20de%20plaintes%202023%2002%2020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as4.yourict.net\X-Files\Rapporten\rapport%202022\Statistieken%202022\331_FR%20Stat%202022%20S&#233;l%20Plaintes%20des%20fournisseurs%20Gr%20Fournisseurs_Cat%20de%20plaintes%202023%2002%2020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as4.yourict.net\X-Files\Rapporten\rapport%202022\Statistieken%202022\331_FR%20Stat%202022%20S&#233;l%20Plaintes%20des%20fournisseurs%20Gr%20Fournisseurs_Cat%20de%20plaintes%202023%2002%2020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as4.yourict.net\X-Files\Rapporten\rapport%202022\Statistieken%202022\331_FR%20Stat%202022%20S&#233;l%20Plaintes%20des%20fournisseurs%20Gr%20Fournisseurs_Cat%20de%20plaintes%202023%2002%2020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as4.yourict.net\X-Files\Rapporten\rapport%202022\Statistieken%202022\331_FR%20Stat%202022%20S&#233;l%20Plaintes%20des%20fournisseurs%20Gr%20Fournisseurs_Cat%20de%20plaintes%202023%2002%2020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as4.yourict.net\X-Files\Rapporten\rapport%202022\Statistieken%202022\331_FR%20Stat%202022%20S&#233;l%20Plaintes%20des%20fournisseurs%20Gr%20Fournisseurs_Cat%20de%20plaintes%202023%2002%2020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as4.yourict.net\X-Files\Rapporten\rapport%202022\Statistieken%202022\209_1__2%20FR%20Stat%202022%20Sel%20Plaintes%20Gr%20GrdIndividuels%202023%2001%2016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as4.yourict.net\X-Files\Rapporten\rapport%202022\Statistieken%202022\331_FR%20Stat%202022%20S&#233;l%20Plaintes%20des%20fournisseurs%20Gr%20Fournisseurs_Cat%20de%20plaintes%202023%2002%2020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as4.yourict.net\X-Files\Rapporten\rapport%202022\Statistieken%202022\331_FR%20Stat%202022%20S&#233;l%20Plaintes%20des%20fournisseurs%20Gr%20Fournisseurs_Cat%20de%20plaintes%202023%2002%2020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as4.yourict.net\X-Files\Rapporten\rapport%202022\Statistieken%202022\331_FR%20Stat%202022%20S&#233;l%20Plaintes%20des%20fournisseurs%20Gr%20Fournisseurs_Cat%20de%20plaintes%202023%2002%2020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as4.yourict.net\X-Files\Rapporten\rapport%202022\Statistieken%202022\331_FR%20Stat%202022%20S&#233;l%20Plaintes%20des%20fournisseurs%20Gr%20Fournisseurs_Cat%20de%20plaintes%202023%2002%2020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as4.yourict.net\X-Files\Rapporten\rapport%202022\Statistieken%202022\331_FR%20Stat%202022%20S&#233;l%20Plaintes%20des%20fournisseurs%20Gr%20Fournisseurs_Cat%20de%20plaintes%202023%2002%2020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as4.yourict.net\X-Files\Rapporten\rapport%202022\Statistieken%202022\331_FR%20Stat%202022%20S&#233;l%20Plaintes%20des%20fournisseurs%20Gr%20Fournisseurs_Cat%20de%20plaintes%202023%2002%2020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as4.yourict.net\X-Files\Rapporten\rapport%202022\Statistieken%202022\331_FR%20Stat%202022%20S&#233;l%20Plaintes%20des%20fournisseurs%20Gr%20Fournisseurs_Cat%20de%20plaintes%202023%2002%2020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as4.yourict.net\X-Files\Rapporten\rapport%202022\Statistieken%202022\331_FR%20Stat%202022%20S&#233;l%20Plaintes%20des%20fournisseurs%20Gr%20Fournisseurs_Cat%20de%20plaintes%202023%2002%2020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fas4.yourict.net\X-Files\Rapporten\rapport%202022\Statistieken%202022\303_FR%20Stat.2022%20S&#233;l.Plaintes%20recevables%20cl&#244;tur&#233;es%20Gr.%20ann&#233;e%20de%20plainte%202023%2001%2023.xlsx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fas4.yourict.net\X-Files\Rapporten\rapport%202022\Statistieken%202022\308_FR%20Stat.2022%20S&#233;l.Plaintes%20recevables%20Gr.Types%20d'accord%202023%2001%202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fas4.yourict.net\X-Files\Rapporten\rapport%202022\Statistieken%202022\203_FR%20Stat.2022%20S&#233;l.Plaintes%20Gr.Province%202023%2001%202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fas4.yourict.net\X-Files\Rapporten\rapport%202022\Statistieken%202022\204_FR%20Stat.2022%20S&#233;l.Plaintes%20Gr.R&#233;gions%202023%2001%2023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fas4.yourict.net\X-Files\Rapporten\rapport%202022\Statistieken%202022\205_FR%20Stat.2022%20S&#233;l.Plaintes%20Gr.Langues%202023%2001%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fas4.yourict.net\X-Files\Rapporten\rapport%202022\Statistieken%202022\211_FR%20Stat%202022%20Sel%20Plaintes%20Gr%20Comp&#233;tence(Fed_Reg)%202023%2001%202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fas4.yourict.net\ciuccoli_mauro\ODE\Jaarverslag\Jaarverslag%202018\Powerpoint\213_FR%20Stat%202018%20S&#233;l%20Plaintes%20gr%20Type%20demandeur%20(prof%20r&#233;sid%20)%202019%2002%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143220643236329E-2"/>
          <c:y val="0.1029205800957096"/>
          <c:w val="0.90983774438553744"/>
          <c:h val="0.83270683509433086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EF-46D9-88C7-B63F681BDEB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DEF-46D9-88C7-B63F681BDEB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DEF-46D9-88C7-B63F681BDEB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DEF-46D9-88C7-B63F681BDEB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DEF-46D9-88C7-B63F681BDEB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DEF-46D9-88C7-B63F681BDEB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DEF-46D9-88C7-B63F681BDEB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DEF-46D9-88C7-B63F681BDEB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DEF-46D9-88C7-B63F681BDEB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DEF-46D9-88C7-B63F681BDEB2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DEF-46D9-88C7-B63F681BDEB2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DEF-46D9-88C7-B63F681BDEB2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66C5-4259-8188-6F86C06ACD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Blad1!$A$2:$A$14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Blad1!$B$2:$B$14</c:f>
              <c:numCache>
                <c:formatCode>#,##0</c:formatCode>
                <c:ptCount val="13"/>
                <c:pt idx="0">
                  <c:v>3936</c:v>
                </c:pt>
                <c:pt idx="1">
                  <c:v>8736</c:v>
                </c:pt>
                <c:pt idx="2">
                  <c:v>8331</c:v>
                </c:pt>
                <c:pt idx="3">
                  <c:v>6657</c:v>
                </c:pt>
                <c:pt idx="4">
                  <c:v>4819</c:v>
                </c:pt>
                <c:pt idx="5">
                  <c:v>4211</c:v>
                </c:pt>
                <c:pt idx="6">
                  <c:v>5526</c:v>
                </c:pt>
                <c:pt idx="7">
                  <c:v>5797</c:v>
                </c:pt>
                <c:pt idx="8">
                  <c:v>6713</c:v>
                </c:pt>
                <c:pt idx="9">
                  <c:v>7055</c:v>
                </c:pt>
                <c:pt idx="10">
                  <c:v>6639</c:v>
                </c:pt>
                <c:pt idx="11">
                  <c:v>9088</c:v>
                </c:pt>
                <c:pt idx="12">
                  <c:v>26920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DEF-46D9-88C7-B63F681BDE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3329408"/>
        <c:axId val="243329800"/>
      </c:barChart>
      <c:catAx>
        <c:axId val="24332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43329800"/>
        <c:crosses val="autoZero"/>
        <c:auto val="1"/>
        <c:lblAlgn val="ctr"/>
        <c:lblOffset val="100"/>
        <c:noMultiLvlLbl val="0"/>
      </c:catAx>
      <c:valAx>
        <c:axId val="243329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4332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70264002738859"/>
          <c:y val="0.14737634650457632"/>
          <c:w val="0.7685656491777425"/>
          <c:h val="0.75218996062992127"/>
        </c:manualLayout>
      </c:layout>
      <c:doughnutChart>
        <c:varyColors val="1"/>
        <c:ser>
          <c:idx val="0"/>
          <c:order val="0"/>
          <c:tx>
            <c:strRef>
              <c:f>'CREW 13_213'!$L$1</c:f>
              <c:strCache>
                <c:ptCount val="1"/>
                <c:pt idx="0">
                  <c:v>2022</c:v>
                </c:pt>
              </c:strCache>
            </c:strRef>
          </c:tx>
          <c:dLbls>
            <c:dLbl>
              <c:idx val="0"/>
              <c:layout>
                <c:manualLayout>
                  <c:x val="0.12526564992991349"/>
                  <c:y val="-0.1580917199965548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58260178671782"/>
                      <c:h val="0.118322305431262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AE1-40FE-B821-B0C0395478E5}"/>
                </c:ext>
              </c:extLst>
            </c:dLbl>
            <c:dLbl>
              <c:idx val="1"/>
              <c:layout>
                <c:manualLayout>
                  <c:x val="-0.30162264467828098"/>
                  <c:y val="-6.319934430518388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E1-40FE-B821-B0C0395478E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nl-B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'CREW 13_213'!$B$2:$B$3</c:f>
              <c:strCache>
                <c:ptCount val="2"/>
                <c:pt idx="0">
                  <c:v>Professionel</c:v>
                </c:pt>
                <c:pt idx="1">
                  <c:v>Résidentiel</c:v>
                </c:pt>
              </c:strCache>
            </c:strRef>
          </c:cat>
          <c:val>
            <c:numRef>
              <c:f>'CREW 13_213'!$L$2:$L$3</c:f>
              <c:numCache>
                <c:formatCode>General</c:formatCode>
                <c:ptCount val="2"/>
                <c:pt idx="0">
                  <c:v>1047</c:v>
                </c:pt>
                <c:pt idx="1">
                  <c:v>23335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E1-40FE-B821-B0C0395478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'CREW 214'!$U$2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'CREW 214'!$M$110:$M$121</c:f>
              <c:strCache>
                <c:ptCount val="12"/>
                <c:pt idx="0">
                  <c:v>Aansluiting op het net</c:v>
                </c:pt>
                <c:pt idx="1">
                  <c:v>Meterproblemen</c:v>
                </c:pt>
                <c:pt idx="2">
                  <c:v>Klantenservice</c:v>
                </c:pt>
                <c:pt idx="3">
                  <c:v>Kwaliteit van levering</c:v>
                </c:pt>
                <c:pt idx="4">
                  <c:v>Afsluiting/Drop</c:v>
                </c:pt>
                <c:pt idx="5">
                  <c:v>Facturatieproces</c:v>
                </c:pt>
                <c:pt idx="6">
                  <c:v>Prijzen/Tarieven</c:v>
                </c:pt>
                <c:pt idx="7">
                  <c:v>Leverancierswissel</c:v>
                </c:pt>
                <c:pt idx="8">
                  <c:v>Marktpraktijken en contractuele voorwaarden</c:v>
                </c:pt>
                <c:pt idx="9">
                  <c:v>Betalingsproblemen</c:v>
                </c:pt>
                <c:pt idx="10">
                  <c:v>Gewestelijke bevoegdheden andere dan meters</c:v>
                </c:pt>
                <c:pt idx="11">
                  <c:v>Andere</c:v>
                </c:pt>
              </c:strCache>
            </c:strRef>
          </c:cat>
          <c:val>
            <c:numRef>
              <c:f>'CREW 214'!$U$110:$U$121</c:f>
              <c:numCache>
                <c:formatCode>#,##0</c:formatCode>
                <c:ptCount val="12"/>
                <c:pt idx="0">
                  <c:v>168</c:v>
                </c:pt>
                <c:pt idx="1">
                  <c:v>2336</c:v>
                </c:pt>
                <c:pt idx="2">
                  <c:v>741</c:v>
                </c:pt>
                <c:pt idx="3">
                  <c:v>100</c:v>
                </c:pt>
                <c:pt idx="4">
                  <c:v>445</c:v>
                </c:pt>
                <c:pt idx="5">
                  <c:v>2062</c:v>
                </c:pt>
                <c:pt idx="6">
                  <c:v>1700</c:v>
                </c:pt>
                <c:pt idx="7">
                  <c:v>957</c:v>
                </c:pt>
                <c:pt idx="8">
                  <c:v>2114</c:v>
                </c:pt>
                <c:pt idx="9">
                  <c:v>2118</c:v>
                </c:pt>
                <c:pt idx="10">
                  <c:v>936</c:v>
                </c:pt>
                <c:pt idx="11">
                  <c:v>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55-48EE-9521-9A9852ECED3D}"/>
            </c:ext>
          </c:extLst>
        </c:ser>
        <c:ser>
          <c:idx val="1"/>
          <c:order val="1"/>
          <c:tx>
            <c:strRef>
              <c:f>'CREW 214'!$V$2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'CREW 214'!$M$110:$M$121</c:f>
              <c:strCache>
                <c:ptCount val="12"/>
                <c:pt idx="0">
                  <c:v>Aansluiting op het net</c:v>
                </c:pt>
                <c:pt idx="1">
                  <c:v>Meterproblemen</c:v>
                </c:pt>
                <c:pt idx="2">
                  <c:v>Klantenservice</c:v>
                </c:pt>
                <c:pt idx="3">
                  <c:v>Kwaliteit van levering</c:v>
                </c:pt>
                <c:pt idx="4">
                  <c:v>Afsluiting/Drop</c:v>
                </c:pt>
                <c:pt idx="5">
                  <c:v>Facturatieproces</c:v>
                </c:pt>
                <c:pt idx="6">
                  <c:v>Prijzen/Tarieven</c:v>
                </c:pt>
                <c:pt idx="7">
                  <c:v>Leverancierswissel</c:v>
                </c:pt>
                <c:pt idx="8">
                  <c:v>Marktpraktijken en contractuele voorwaarden</c:v>
                </c:pt>
                <c:pt idx="9">
                  <c:v>Betalingsproblemen</c:v>
                </c:pt>
                <c:pt idx="10">
                  <c:v>Gewestelijke bevoegdheden andere dan meters</c:v>
                </c:pt>
                <c:pt idx="11">
                  <c:v>Andere</c:v>
                </c:pt>
              </c:strCache>
            </c:strRef>
          </c:cat>
          <c:val>
            <c:numRef>
              <c:f>'CREW 214'!$V$110:$V$121</c:f>
              <c:numCache>
                <c:formatCode>#,##0</c:formatCode>
                <c:ptCount val="12"/>
                <c:pt idx="0">
                  <c:v>224</c:v>
                </c:pt>
                <c:pt idx="1">
                  <c:v>2568</c:v>
                </c:pt>
                <c:pt idx="2">
                  <c:v>605</c:v>
                </c:pt>
                <c:pt idx="3">
                  <c:v>108</c:v>
                </c:pt>
                <c:pt idx="4">
                  <c:v>484</c:v>
                </c:pt>
                <c:pt idx="5">
                  <c:v>1991</c:v>
                </c:pt>
                <c:pt idx="6">
                  <c:v>2055</c:v>
                </c:pt>
                <c:pt idx="7">
                  <c:v>1432</c:v>
                </c:pt>
                <c:pt idx="8">
                  <c:v>3284</c:v>
                </c:pt>
                <c:pt idx="9">
                  <c:v>1995</c:v>
                </c:pt>
                <c:pt idx="10">
                  <c:v>1164</c:v>
                </c:pt>
                <c:pt idx="11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55-48EE-9521-9A9852ECED3D}"/>
            </c:ext>
          </c:extLst>
        </c:ser>
        <c:ser>
          <c:idx val="2"/>
          <c:order val="2"/>
          <c:tx>
            <c:strRef>
              <c:f>'CREW 214'!$W$2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'CREW 214'!$M$110:$M$121</c:f>
              <c:strCache>
                <c:ptCount val="12"/>
                <c:pt idx="0">
                  <c:v>Aansluiting op het net</c:v>
                </c:pt>
                <c:pt idx="1">
                  <c:v>Meterproblemen</c:v>
                </c:pt>
                <c:pt idx="2">
                  <c:v>Klantenservice</c:v>
                </c:pt>
                <c:pt idx="3">
                  <c:v>Kwaliteit van levering</c:v>
                </c:pt>
                <c:pt idx="4">
                  <c:v>Afsluiting/Drop</c:v>
                </c:pt>
                <c:pt idx="5">
                  <c:v>Facturatieproces</c:v>
                </c:pt>
                <c:pt idx="6">
                  <c:v>Prijzen/Tarieven</c:v>
                </c:pt>
                <c:pt idx="7">
                  <c:v>Leverancierswissel</c:v>
                </c:pt>
                <c:pt idx="8">
                  <c:v>Marktpraktijken en contractuele voorwaarden</c:v>
                </c:pt>
                <c:pt idx="9">
                  <c:v>Betalingsproblemen</c:v>
                </c:pt>
                <c:pt idx="10">
                  <c:v>Gewestelijke bevoegdheden andere dan meters</c:v>
                </c:pt>
                <c:pt idx="11">
                  <c:v>Andere</c:v>
                </c:pt>
              </c:strCache>
            </c:strRef>
          </c:cat>
          <c:val>
            <c:numRef>
              <c:f>'CREW 214'!$W$110:$W$121</c:f>
              <c:numCache>
                <c:formatCode>#,##0</c:formatCode>
                <c:ptCount val="12"/>
                <c:pt idx="0">
                  <c:v>163</c:v>
                </c:pt>
                <c:pt idx="1">
                  <c:v>2612</c:v>
                </c:pt>
                <c:pt idx="2">
                  <c:v>582</c:v>
                </c:pt>
                <c:pt idx="3">
                  <c:v>86</c:v>
                </c:pt>
                <c:pt idx="4">
                  <c:v>460</c:v>
                </c:pt>
                <c:pt idx="5">
                  <c:v>2105</c:v>
                </c:pt>
                <c:pt idx="6">
                  <c:v>2006</c:v>
                </c:pt>
                <c:pt idx="7">
                  <c:v>1106</c:v>
                </c:pt>
                <c:pt idx="8">
                  <c:v>3143</c:v>
                </c:pt>
                <c:pt idx="9">
                  <c:v>1872</c:v>
                </c:pt>
                <c:pt idx="10">
                  <c:v>1078</c:v>
                </c:pt>
                <c:pt idx="11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55-48EE-9521-9A9852ECED3D}"/>
            </c:ext>
          </c:extLst>
        </c:ser>
        <c:ser>
          <c:idx val="3"/>
          <c:order val="3"/>
          <c:tx>
            <c:strRef>
              <c:f>'CREW 214'!$X$2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'CREW 214'!$M$110:$M$121</c:f>
              <c:strCache>
                <c:ptCount val="12"/>
                <c:pt idx="0">
                  <c:v>Aansluiting op het net</c:v>
                </c:pt>
                <c:pt idx="1">
                  <c:v>Meterproblemen</c:v>
                </c:pt>
                <c:pt idx="2">
                  <c:v>Klantenservice</c:v>
                </c:pt>
                <c:pt idx="3">
                  <c:v>Kwaliteit van levering</c:v>
                </c:pt>
                <c:pt idx="4">
                  <c:v>Afsluiting/Drop</c:v>
                </c:pt>
                <c:pt idx="5">
                  <c:v>Facturatieproces</c:v>
                </c:pt>
                <c:pt idx="6">
                  <c:v>Prijzen/Tarieven</c:v>
                </c:pt>
                <c:pt idx="7">
                  <c:v>Leverancierswissel</c:v>
                </c:pt>
                <c:pt idx="8">
                  <c:v>Marktpraktijken en contractuele voorwaarden</c:v>
                </c:pt>
                <c:pt idx="9">
                  <c:v>Betalingsproblemen</c:v>
                </c:pt>
                <c:pt idx="10">
                  <c:v>Gewestelijke bevoegdheden andere dan meters</c:v>
                </c:pt>
                <c:pt idx="11">
                  <c:v>Andere</c:v>
                </c:pt>
              </c:strCache>
            </c:strRef>
          </c:cat>
          <c:val>
            <c:numRef>
              <c:f>'CREW 214'!$X$110:$X$121</c:f>
              <c:numCache>
                <c:formatCode>#,##0</c:formatCode>
                <c:ptCount val="12"/>
                <c:pt idx="0">
                  <c:v>142</c:v>
                </c:pt>
                <c:pt idx="1">
                  <c:v>3381</c:v>
                </c:pt>
                <c:pt idx="2">
                  <c:v>1079</c:v>
                </c:pt>
                <c:pt idx="3">
                  <c:v>109</c:v>
                </c:pt>
                <c:pt idx="4">
                  <c:v>471</c:v>
                </c:pt>
                <c:pt idx="5">
                  <c:v>2068</c:v>
                </c:pt>
                <c:pt idx="6">
                  <c:v>4680</c:v>
                </c:pt>
                <c:pt idx="7">
                  <c:v>1159</c:v>
                </c:pt>
                <c:pt idx="8">
                  <c:v>3871</c:v>
                </c:pt>
                <c:pt idx="9">
                  <c:v>1774</c:v>
                </c:pt>
                <c:pt idx="10">
                  <c:v>1694</c:v>
                </c:pt>
                <c:pt idx="11">
                  <c:v>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55-48EE-9521-9A9852ECED3D}"/>
            </c:ext>
          </c:extLst>
        </c:ser>
        <c:ser>
          <c:idx val="4"/>
          <c:order val="4"/>
          <c:tx>
            <c:strRef>
              <c:f>'CREW 214'!$Y$2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'CREW 214'!$M$110:$M$121</c:f>
              <c:strCache>
                <c:ptCount val="12"/>
                <c:pt idx="0">
                  <c:v>Aansluiting op het net</c:v>
                </c:pt>
                <c:pt idx="1">
                  <c:v>Meterproblemen</c:v>
                </c:pt>
                <c:pt idx="2">
                  <c:v>Klantenservice</c:v>
                </c:pt>
                <c:pt idx="3">
                  <c:v>Kwaliteit van levering</c:v>
                </c:pt>
                <c:pt idx="4">
                  <c:v>Afsluiting/Drop</c:v>
                </c:pt>
                <c:pt idx="5">
                  <c:v>Facturatieproces</c:v>
                </c:pt>
                <c:pt idx="6">
                  <c:v>Prijzen/Tarieven</c:v>
                </c:pt>
                <c:pt idx="7">
                  <c:v>Leverancierswissel</c:v>
                </c:pt>
                <c:pt idx="8">
                  <c:v>Marktpraktijken en contractuele voorwaarden</c:v>
                </c:pt>
                <c:pt idx="9">
                  <c:v>Betalingsproblemen</c:v>
                </c:pt>
                <c:pt idx="10">
                  <c:v>Gewestelijke bevoegdheden andere dan meters</c:v>
                </c:pt>
                <c:pt idx="11">
                  <c:v>Andere</c:v>
                </c:pt>
              </c:strCache>
            </c:strRef>
          </c:cat>
          <c:val>
            <c:numRef>
              <c:f>'CREW 214'!$Y$110:$Y$121</c:f>
              <c:numCache>
                <c:formatCode>#,##0</c:formatCode>
                <c:ptCount val="12"/>
                <c:pt idx="0">
                  <c:v>124</c:v>
                </c:pt>
                <c:pt idx="1">
                  <c:v>9520</c:v>
                </c:pt>
                <c:pt idx="2">
                  <c:v>4234</c:v>
                </c:pt>
                <c:pt idx="3">
                  <c:v>59</c:v>
                </c:pt>
                <c:pt idx="4">
                  <c:v>2299</c:v>
                </c:pt>
                <c:pt idx="5">
                  <c:v>9087</c:v>
                </c:pt>
                <c:pt idx="6">
                  <c:v>10886</c:v>
                </c:pt>
                <c:pt idx="7">
                  <c:v>6712</c:v>
                </c:pt>
                <c:pt idx="8">
                  <c:v>8322</c:v>
                </c:pt>
                <c:pt idx="9">
                  <c:v>3846</c:v>
                </c:pt>
                <c:pt idx="10">
                  <c:v>3344</c:v>
                </c:pt>
                <c:pt idx="11">
                  <c:v>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55-48EE-9521-9A9852ECE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9419928"/>
        <c:axId val="239420320"/>
        <c:extLst/>
      </c:barChart>
      <c:catAx>
        <c:axId val="239419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nl-BE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39420320"/>
        <c:crosses val="autoZero"/>
        <c:auto val="1"/>
        <c:lblAlgn val="ctr"/>
        <c:lblOffset val="100"/>
        <c:noMultiLvlLbl val="0"/>
      </c:catAx>
      <c:valAx>
        <c:axId val="239420320"/>
        <c:scaling>
          <c:orientation val="minMax"/>
          <c:max val="1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39419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315649606299205"/>
          <c:y val="0.23958247795333526"/>
          <c:w val="0.43083045036865419"/>
          <c:h val="0.56804111852425077"/>
        </c:manualLayout>
      </c:layout>
      <c:pieChart>
        <c:varyColors val="1"/>
        <c:ser>
          <c:idx val="0"/>
          <c:order val="0"/>
          <c:tx>
            <c:strRef>
              <c:f>'CREW 214'!$Y$109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00A-4AFA-9576-61E3724D998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00A-4AFA-9576-61E3724D998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00A-4AFA-9576-61E3724D998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00A-4AFA-9576-61E3724D998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00A-4AFA-9576-61E3724D998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00A-4AFA-9576-61E3724D998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00A-4AFA-9576-61E3724D998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00A-4AFA-9576-61E3724D998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C00A-4AFA-9576-61E3724D998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C00A-4AFA-9576-61E3724D998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C00A-4AFA-9576-61E3724D998B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C00A-4AFA-9576-61E3724D998B}"/>
              </c:ext>
            </c:extLst>
          </c:dPt>
          <c:dLbls>
            <c:dLbl>
              <c:idx val="0"/>
              <c:layout>
                <c:manualLayout>
                  <c:x val="0.13118311529599153"/>
                  <c:y val="-7.141316021247236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0A-4AFA-9576-61E3724D998B}"/>
                </c:ext>
              </c:extLst>
            </c:dLbl>
            <c:dLbl>
              <c:idx val="1"/>
              <c:layout>
                <c:manualLayout>
                  <c:x val="0.11299850762132731"/>
                  <c:y val="-1.533646020007438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0A-4AFA-9576-61E3724D998B}"/>
                </c:ext>
              </c:extLst>
            </c:dLbl>
            <c:dLbl>
              <c:idx val="2"/>
              <c:layout>
                <c:manualLayout>
                  <c:x val="1.5904572564612324E-2"/>
                  <c:y val="-8.737438727850939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0A-4AFA-9576-61E3724D998B}"/>
                </c:ext>
              </c:extLst>
            </c:dLbl>
            <c:dLbl>
              <c:idx val="3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C00A-4AFA-9576-61E3724D998B}"/>
                </c:ext>
              </c:extLst>
            </c:dLbl>
            <c:dLbl>
              <c:idx val="4"/>
              <c:layout>
                <c:manualLayout>
                  <c:x val="-9.7193487329615852E-17"/>
                  <c:y val="6.29095588405267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00A-4AFA-9576-61E3724D998B}"/>
                </c:ext>
              </c:extLst>
            </c:dLbl>
            <c:dLbl>
              <c:idx val="5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C00A-4AFA-9576-61E3724D998B}"/>
                </c:ext>
              </c:extLst>
            </c:dLbl>
            <c:dLbl>
              <c:idx val="6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C00A-4AFA-9576-61E3724D998B}"/>
                </c:ext>
              </c:extLst>
            </c:dLbl>
            <c:dLbl>
              <c:idx val="7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C00A-4AFA-9576-61E3724D998B}"/>
                </c:ext>
              </c:extLst>
            </c:dLbl>
            <c:dLbl>
              <c:idx val="8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C00A-4AFA-9576-61E3724D998B}"/>
                </c:ext>
              </c:extLst>
            </c:dLbl>
            <c:dLbl>
              <c:idx val="9"/>
              <c:layout>
                <c:manualLayout>
                  <c:x val="-6.8715308688644991E-2"/>
                  <c:y val="-2.5560767000124213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00A-4AFA-9576-61E3724D998B}"/>
                </c:ext>
              </c:extLst>
            </c:dLbl>
            <c:dLbl>
              <c:idx val="10"/>
              <c:layout>
                <c:manualLayout>
                  <c:x val="-7.7877349847130961E-2"/>
                  <c:y val="-4.856545730023556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00A-4AFA-9576-61E3724D998B}"/>
                </c:ext>
              </c:extLst>
            </c:dLbl>
            <c:dLbl>
              <c:idx val="11"/>
              <c:layout>
                <c:manualLayout>
                  <c:x val="-9.1620411584860534E-3"/>
                  <c:y val="-7.157014760034714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00A-4AFA-9576-61E3724D998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'CREW 214'!$N$110:$N$121</c:f>
              <c:strCache>
                <c:ptCount val="12"/>
                <c:pt idx="0">
                  <c:v>Raccordement au réseau</c:v>
                </c:pt>
                <c:pt idx="1">
                  <c:v>Compteurs</c:v>
                </c:pt>
                <c:pt idx="2">
                  <c:v>Service à la clientèle</c:v>
                </c:pt>
                <c:pt idx="3">
                  <c:v>Qualité de fourniture</c:v>
                </c:pt>
                <c:pt idx="4">
                  <c:v>Désactivation/Drop</c:v>
                </c:pt>
                <c:pt idx="5">
                  <c:v>Problèmes de facturation</c:v>
                </c:pt>
                <c:pt idx="6">
                  <c:v>Prix/tarif</c:v>
                </c:pt>
                <c:pt idx="7">
                  <c:v>Changement de fournisseur</c:v>
                </c:pt>
                <c:pt idx="8">
                  <c:v>Pratiques commerciales et conditions contractuelles</c:v>
                </c:pt>
                <c:pt idx="9">
                  <c:v>Problèmes de paiement</c:v>
                </c:pt>
                <c:pt idx="10">
                  <c:v>Compétences régionales autres que compteurs</c:v>
                </c:pt>
                <c:pt idx="11">
                  <c:v>Autre</c:v>
                </c:pt>
              </c:strCache>
            </c:strRef>
          </c:cat>
          <c:val>
            <c:numRef>
              <c:f>'CREW 214'!$Y$110:$Y$121</c:f>
              <c:numCache>
                <c:formatCode>#,##0</c:formatCode>
                <c:ptCount val="12"/>
                <c:pt idx="0">
                  <c:v>124</c:v>
                </c:pt>
                <c:pt idx="1">
                  <c:v>9520</c:v>
                </c:pt>
                <c:pt idx="2">
                  <c:v>4234</c:v>
                </c:pt>
                <c:pt idx="3">
                  <c:v>59</c:v>
                </c:pt>
                <c:pt idx="4">
                  <c:v>2299</c:v>
                </c:pt>
                <c:pt idx="5">
                  <c:v>9087</c:v>
                </c:pt>
                <c:pt idx="6">
                  <c:v>10886</c:v>
                </c:pt>
                <c:pt idx="7">
                  <c:v>6712</c:v>
                </c:pt>
                <c:pt idx="8">
                  <c:v>8322</c:v>
                </c:pt>
                <c:pt idx="9">
                  <c:v>3846</c:v>
                </c:pt>
                <c:pt idx="10">
                  <c:v>3344</c:v>
                </c:pt>
                <c:pt idx="11">
                  <c:v>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C00A-4AFA-9576-61E3724D998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'215_02 prix-tarifs'!$A$40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'215_02 prix-tarifs'!$B$39:$J$39</c:f>
              <c:strCache>
                <c:ptCount val="9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  <c:pt idx="8">
                  <c:v>VLAAMSE ENERGIELEVERANCIER</c:v>
                </c:pt>
              </c:strCache>
            </c:strRef>
          </c:cat>
          <c:val>
            <c:numRef>
              <c:f>'215_02 prix-tarifs'!$B$40:$J$40</c:f>
              <c:numCache>
                <c:formatCode>#,##0</c:formatCode>
                <c:ptCount val="9"/>
                <c:pt idx="0">
                  <c:v>4</c:v>
                </c:pt>
                <c:pt idx="1">
                  <c:v>51</c:v>
                </c:pt>
                <c:pt idx="2">
                  <c:v>108</c:v>
                </c:pt>
                <c:pt idx="3">
                  <c:v>333</c:v>
                </c:pt>
                <c:pt idx="4">
                  <c:v>322</c:v>
                </c:pt>
                <c:pt idx="5">
                  <c:v>37</c:v>
                </c:pt>
                <c:pt idx="6">
                  <c:v>37</c:v>
                </c:pt>
                <c:pt idx="7">
                  <c:v>128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25-491A-A460-96413C91CBBB}"/>
            </c:ext>
          </c:extLst>
        </c:ser>
        <c:ser>
          <c:idx val="1"/>
          <c:order val="1"/>
          <c:tx>
            <c:strRef>
              <c:f>'215_02 prix-tarifs'!$A$41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'215_02 prix-tarifs'!$B$39:$J$39</c:f>
              <c:strCache>
                <c:ptCount val="9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  <c:pt idx="8">
                  <c:v>VLAAMSE ENERGIELEVERANCIER</c:v>
                </c:pt>
              </c:strCache>
            </c:strRef>
          </c:cat>
          <c:val>
            <c:numRef>
              <c:f>'215_02 prix-tarifs'!$B$41:$J$41</c:f>
              <c:numCache>
                <c:formatCode>#,##0</c:formatCode>
                <c:ptCount val="9"/>
                <c:pt idx="0">
                  <c:v>15</c:v>
                </c:pt>
                <c:pt idx="1">
                  <c:v>65</c:v>
                </c:pt>
                <c:pt idx="2">
                  <c:v>165</c:v>
                </c:pt>
                <c:pt idx="3">
                  <c:v>327</c:v>
                </c:pt>
                <c:pt idx="4">
                  <c:v>320</c:v>
                </c:pt>
                <c:pt idx="5">
                  <c:v>187</c:v>
                </c:pt>
                <c:pt idx="6">
                  <c:v>36</c:v>
                </c:pt>
                <c:pt idx="7">
                  <c:v>210</c:v>
                </c:pt>
                <c:pt idx="8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25-491A-A460-96413C91CBBB}"/>
            </c:ext>
          </c:extLst>
        </c:ser>
        <c:ser>
          <c:idx val="2"/>
          <c:order val="2"/>
          <c:tx>
            <c:strRef>
              <c:f>'215_02 prix-tarifs'!$A$42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'215_02 prix-tarifs'!$B$39:$J$39</c:f>
              <c:strCache>
                <c:ptCount val="9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  <c:pt idx="8">
                  <c:v>VLAAMSE ENERGIELEVERANCIER</c:v>
                </c:pt>
              </c:strCache>
            </c:strRef>
          </c:cat>
          <c:val>
            <c:numRef>
              <c:f>'215_02 prix-tarifs'!$B$42:$J$42</c:f>
              <c:numCache>
                <c:formatCode>#,##0</c:formatCode>
                <c:ptCount val="9"/>
                <c:pt idx="0">
                  <c:v>11</c:v>
                </c:pt>
                <c:pt idx="1">
                  <c:v>70</c:v>
                </c:pt>
                <c:pt idx="2">
                  <c:v>292</c:v>
                </c:pt>
                <c:pt idx="3">
                  <c:v>380</c:v>
                </c:pt>
                <c:pt idx="4">
                  <c:v>285</c:v>
                </c:pt>
                <c:pt idx="5">
                  <c:v>304</c:v>
                </c:pt>
                <c:pt idx="6">
                  <c:v>39</c:v>
                </c:pt>
                <c:pt idx="7">
                  <c:v>143</c:v>
                </c:pt>
                <c:pt idx="8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25-491A-A460-96413C91CBBB}"/>
            </c:ext>
          </c:extLst>
        </c:ser>
        <c:ser>
          <c:idx val="3"/>
          <c:order val="3"/>
          <c:tx>
            <c:strRef>
              <c:f>'215_02 prix-tarifs'!$A$43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'215_02 prix-tarifs'!$B$39:$J$39</c:f>
              <c:strCache>
                <c:ptCount val="9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  <c:pt idx="8">
                  <c:v>VLAAMSE ENERGIELEVERANCIER</c:v>
                </c:pt>
              </c:strCache>
            </c:strRef>
          </c:cat>
          <c:val>
            <c:numRef>
              <c:f>'215_02 prix-tarifs'!$B$43:$J$43</c:f>
              <c:numCache>
                <c:formatCode>#,##0</c:formatCode>
                <c:ptCount val="9"/>
                <c:pt idx="0">
                  <c:v>45</c:v>
                </c:pt>
                <c:pt idx="1">
                  <c:v>89</c:v>
                </c:pt>
                <c:pt idx="2">
                  <c:v>207</c:v>
                </c:pt>
                <c:pt idx="3">
                  <c:v>370</c:v>
                </c:pt>
                <c:pt idx="4">
                  <c:v>312</c:v>
                </c:pt>
                <c:pt idx="5">
                  <c:v>2474</c:v>
                </c:pt>
                <c:pt idx="6">
                  <c:v>63</c:v>
                </c:pt>
                <c:pt idx="7">
                  <c:v>207</c:v>
                </c:pt>
                <c:pt idx="8">
                  <c:v>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25-491A-A460-96413C91CBBB}"/>
            </c:ext>
          </c:extLst>
        </c:ser>
        <c:ser>
          <c:idx val="4"/>
          <c:order val="4"/>
          <c:tx>
            <c:strRef>
              <c:f>'215_02 prix-tarifs'!$A$44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'215_02 prix-tarifs'!$B$39:$J$39</c:f>
              <c:strCache>
                <c:ptCount val="9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  <c:pt idx="8">
                  <c:v>VLAAMSE ENERGIELEVERANCIER</c:v>
                </c:pt>
              </c:strCache>
            </c:strRef>
          </c:cat>
          <c:val>
            <c:numRef>
              <c:f>'215_02 prix-tarifs'!$B$44:$J$44</c:f>
              <c:numCache>
                <c:formatCode>#,##0</c:formatCode>
                <c:ptCount val="9"/>
                <c:pt idx="0">
                  <c:v>75</c:v>
                </c:pt>
                <c:pt idx="1">
                  <c:v>348</c:v>
                </c:pt>
                <c:pt idx="2">
                  <c:v>1353</c:v>
                </c:pt>
                <c:pt idx="3">
                  <c:v>1739</c:v>
                </c:pt>
                <c:pt idx="4">
                  <c:v>1588</c:v>
                </c:pt>
                <c:pt idx="5">
                  <c:v>2928</c:v>
                </c:pt>
                <c:pt idx="6">
                  <c:v>349</c:v>
                </c:pt>
                <c:pt idx="7">
                  <c:v>1555</c:v>
                </c:pt>
                <c:pt idx="8">
                  <c:v>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25-491A-A460-96413C91C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5809616"/>
        <c:axId val="235810008"/>
        <c:extLst/>
      </c:barChart>
      <c:catAx>
        <c:axId val="235809616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35810008"/>
        <c:crosses val="autoZero"/>
        <c:auto val="1"/>
        <c:lblAlgn val="ctr"/>
        <c:lblOffset val="100"/>
        <c:noMultiLvlLbl val="0"/>
      </c:catAx>
      <c:valAx>
        <c:axId val="235810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3580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 w="76200" cap="flat" cmpd="sng" algn="ctr">
      <a:noFill/>
      <a:round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4"/>
          <c:order val="0"/>
          <c:tx>
            <c:strRef>
              <c:f>'215_01 compteurs'!$A$37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'215_01 compteurs'!$B$36:$I$36</c:f>
              <c:strCache>
                <c:ptCount val="8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OCTA+</c:v>
                </c:pt>
                <c:pt idx="6">
                  <c:v>TOTAL ENERGIES</c:v>
                </c:pt>
                <c:pt idx="7">
                  <c:v>VLAAMSE ENERGIELEVERANCIER</c:v>
                </c:pt>
              </c:strCache>
            </c:strRef>
          </c:cat>
          <c:val>
            <c:numRef>
              <c:f>'215_01 compteurs'!$B$37:$I$37</c:f>
              <c:numCache>
                <c:formatCode>#,##0</c:formatCode>
                <c:ptCount val="8"/>
                <c:pt idx="0">
                  <c:v>37</c:v>
                </c:pt>
                <c:pt idx="1">
                  <c:v>198</c:v>
                </c:pt>
                <c:pt idx="2">
                  <c:v>571</c:v>
                </c:pt>
                <c:pt idx="3">
                  <c:v>510</c:v>
                </c:pt>
                <c:pt idx="4">
                  <c:v>15</c:v>
                </c:pt>
                <c:pt idx="5">
                  <c:v>38</c:v>
                </c:pt>
                <c:pt idx="6">
                  <c:v>152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78-44F4-917D-D7D16071AE75}"/>
            </c:ext>
          </c:extLst>
        </c:ser>
        <c:ser>
          <c:idx val="5"/>
          <c:order val="1"/>
          <c:tx>
            <c:strRef>
              <c:f>'215_01 compteurs'!$A$38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'215_01 compteurs'!$B$36:$I$36</c:f>
              <c:strCache>
                <c:ptCount val="8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OCTA+</c:v>
                </c:pt>
                <c:pt idx="6">
                  <c:v>TOTAL ENERGIES</c:v>
                </c:pt>
                <c:pt idx="7">
                  <c:v>VLAAMSE ENERGIELEVERANCIER</c:v>
                </c:pt>
              </c:strCache>
            </c:strRef>
          </c:cat>
          <c:val>
            <c:numRef>
              <c:f>'215_01 compteurs'!$B$38:$I$38</c:f>
              <c:numCache>
                <c:formatCode>#,##0</c:formatCode>
                <c:ptCount val="8"/>
                <c:pt idx="0">
                  <c:v>31</c:v>
                </c:pt>
                <c:pt idx="1">
                  <c:v>231</c:v>
                </c:pt>
                <c:pt idx="2">
                  <c:v>496</c:v>
                </c:pt>
                <c:pt idx="3">
                  <c:v>460</c:v>
                </c:pt>
                <c:pt idx="4">
                  <c:v>110</c:v>
                </c:pt>
                <c:pt idx="5">
                  <c:v>31</c:v>
                </c:pt>
                <c:pt idx="6">
                  <c:v>210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78-44F4-917D-D7D16071AE75}"/>
            </c:ext>
          </c:extLst>
        </c:ser>
        <c:ser>
          <c:idx val="6"/>
          <c:order val="2"/>
          <c:tx>
            <c:strRef>
              <c:f>'215_01 compteurs'!$A$39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'215_01 compteurs'!$B$36:$I$36</c:f>
              <c:strCache>
                <c:ptCount val="8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OCTA+</c:v>
                </c:pt>
                <c:pt idx="6">
                  <c:v>TOTAL ENERGIES</c:v>
                </c:pt>
                <c:pt idx="7">
                  <c:v>VLAAMSE ENERGIELEVERANCIER</c:v>
                </c:pt>
              </c:strCache>
            </c:strRef>
          </c:cat>
          <c:val>
            <c:numRef>
              <c:f>'215_01 compteurs'!$B$39:$I$39</c:f>
              <c:numCache>
                <c:formatCode>#,##0</c:formatCode>
                <c:ptCount val="8"/>
                <c:pt idx="0">
                  <c:v>69</c:v>
                </c:pt>
                <c:pt idx="1">
                  <c:v>261</c:v>
                </c:pt>
                <c:pt idx="2">
                  <c:v>562</c:v>
                </c:pt>
                <c:pt idx="3">
                  <c:v>409</c:v>
                </c:pt>
                <c:pt idx="4">
                  <c:v>182</c:v>
                </c:pt>
                <c:pt idx="5">
                  <c:v>26</c:v>
                </c:pt>
                <c:pt idx="6">
                  <c:v>231</c:v>
                </c:pt>
                <c:pt idx="7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78-44F4-917D-D7D16071AE75}"/>
            </c:ext>
          </c:extLst>
        </c:ser>
        <c:ser>
          <c:idx val="0"/>
          <c:order val="3"/>
          <c:tx>
            <c:strRef>
              <c:f>'215_01 compteurs'!$A$40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'215_01 compteurs'!$B$36:$I$36</c:f>
              <c:strCache>
                <c:ptCount val="8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OCTA+</c:v>
                </c:pt>
                <c:pt idx="6">
                  <c:v>TOTAL ENERGIES</c:v>
                </c:pt>
                <c:pt idx="7">
                  <c:v>VLAAMSE ENERGIELEVERANCIER</c:v>
                </c:pt>
              </c:strCache>
            </c:strRef>
          </c:cat>
          <c:val>
            <c:numRef>
              <c:f>'215_01 compteurs'!$B$40:$I$40</c:f>
              <c:numCache>
                <c:formatCode>#,##0</c:formatCode>
                <c:ptCount val="8"/>
                <c:pt idx="0">
                  <c:v>84</c:v>
                </c:pt>
                <c:pt idx="1">
                  <c:v>372</c:v>
                </c:pt>
                <c:pt idx="2">
                  <c:v>558</c:v>
                </c:pt>
                <c:pt idx="3">
                  <c:v>386</c:v>
                </c:pt>
                <c:pt idx="4">
                  <c:v>441</c:v>
                </c:pt>
                <c:pt idx="5">
                  <c:v>17</c:v>
                </c:pt>
                <c:pt idx="6">
                  <c:v>184</c:v>
                </c:pt>
                <c:pt idx="7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78-44F4-917D-D7D16071AE75}"/>
            </c:ext>
          </c:extLst>
        </c:ser>
        <c:ser>
          <c:idx val="1"/>
          <c:order val="4"/>
          <c:tx>
            <c:strRef>
              <c:f>'215_01 compteurs'!$A$41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'215_01 compteurs'!$B$36:$I$36</c:f>
              <c:strCache>
                <c:ptCount val="8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OCTA+</c:v>
                </c:pt>
                <c:pt idx="6">
                  <c:v>TOTAL ENERGIES</c:v>
                </c:pt>
                <c:pt idx="7">
                  <c:v>VLAAMSE ENERGIELEVERANCIER</c:v>
                </c:pt>
              </c:strCache>
            </c:strRef>
          </c:cat>
          <c:val>
            <c:numRef>
              <c:f>'215_01 compteurs'!$B$41:$I$41</c:f>
              <c:numCache>
                <c:formatCode>#,##0</c:formatCode>
                <c:ptCount val="8"/>
                <c:pt idx="0">
                  <c:v>245</c:v>
                </c:pt>
                <c:pt idx="1">
                  <c:v>1025</c:v>
                </c:pt>
                <c:pt idx="2">
                  <c:v>1721</c:v>
                </c:pt>
                <c:pt idx="3">
                  <c:v>1437</c:v>
                </c:pt>
                <c:pt idx="4">
                  <c:v>1085</c:v>
                </c:pt>
                <c:pt idx="5">
                  <c:v>90</c:v>
                </c:pt>
                <c:pt idx="6">
                  <c:v>930</c:v>
                </c:pt>
                <c:pt idx="7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78-44F4-917D-D7D16071AE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5806480"/>
        <c:axId val="235806872"/>
        <c:extLst/>
      </c:barChart>
      <c:catAx>
        <c:axId val="23580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35806872"/>
        <c:crosses val="autoZero"/>
        <c:auto val="1"/>
        <c:lblAlgn val="ctr"/>
        <c:lblOffset val="100"/>
        <c:noMultiLvlLbl val="0"/>
      </c:catAx>
      <c:valAx>
        <c:axId val="235806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3580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 w="76200" cap="flat" cmpd="sng" algn="ctr">
      <a:noFill/>
      <a:round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75111517260663E-2"/>
          <c:y val="0.19087452471482891"/>
          <c:w val="0.91620745340059839"/>
          <c:h val="0.590755965390257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'218_01 Comptage'!$A$36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'218_01 Comptage'!$B$35:$E$35</c:f>
              <c:strCache>
                <c:ptCount val="4"/>
                <c:pt idx="0">
                  <c:v>FLUVIUS</c:v>
                </c:pt>
                <c:pt idx="1">
                  <c:v>ORES</c:v>
                </c:pt>
                <c:pt idx="2">
                  <c:v>RESA</c:v>
                </c:pt>
                <c:pt idx="3">
                  <c:v>SIBELGA</c:v>
                </c:pt>
              </c:strCache>
            </c:strRef>
          </c:cat>
          <c:val>
            <c:numRef>
              <c:f>'218_01 Comptage'!$B$36:$E$36</c:f>
              <c:numCache>
                <c:formatCode>#,##0</c:formatCode>
                <c:ptCount val="4"/>
                <c:pt idx="0">
                  <c:v>614</c:v>
                </c:pt>
                <c:pt idx="1">
                  <c:v>53</c:v>
                </c:pt>
                <c:pt idx="2">
                  <c:v>17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75-4B33-8C29-7EEC0E98F044}"/>
            </c:ext>
          </c:extLst>
        </c:ser>
        <c:ser>
          <c:idx val="1"/>
          <c:order val="1"/>
          <c:tx>
            <c:strRef>
              <c:f>'218_01 Comptage'!$A$37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'218_01 Comptage'!$B$35:$E$35</c:f>
              <c:strCache>
                <c:ptCount val="4"/>
                <c:pt idx="0">
                  <c:v>FLUVIUS</c:v>
                </c:pt>
                <c:pt idx="1">
                  <c:v>ORES</c:v>
                </c:pt>
                <c:pt idx="2">
                  <c:v>RESA</c:v>
                </c:pt>
                <c:pt idx="3">
                  <c:v>SIBELGA</c:v>
                </c:pt>
              </c:strCache>
            </c:strRef>
          </c:cat>
          <c:val>
            <c:numRef>
              <c:f>'218_01 Comptage'!$B$37:$E$37</c:f>
              <c:numCache>
                <c:formatCode>#,##0</c:formatCode>
                <c:ptCount val="4"/>
                <c:pt idx="0">
                  <c:v>620</c:v>
                </c:pt>
                <c:pt idx="1">
                  <c:v>35</c:v>
                </c:pt>
                <c:pt idx="2">
                  <c:v>22</c:v>
                </c:pt>
                <c:pt idx="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75-4B33-8C29-7EEC0E98F044}"/>
            </c:ext>
          </c:extLst>
        </c:ser>
        <c:ser>
          <c:idx val="2"/>
          <c:order val="2"/>
          <c:tx>
            <c:strRef>
              <c:f>'218_01 Comptage'!$A$38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'218_01 Comptage'!$B$35:$E$35</c:f>
              <c:strCache>
                <c:ptCount val="4"/>
                <c:pt idx="0">
                  <c:v>FLUVIUS</c:v>
                </c:pt>
                <c:pt idx="1">
                  <c:v>ORES</c:v>
                </c:pt>
                <c:pt idx="2">
                  <c:v>RESA</c:v>
                </c:pt>
                <c:pt idx="3">
                  <c:v>SIBELGA</c:v>
                </c:pt>
              </c:strCache>
            </c:strRef>
          </c:cat>
          <c:val>
            <c:numRef>
              <c:f>'218_01 Comptage'!$B$38:$E$38</c:f>
              <c:numCache>
                <c:formatCode>#,##0</c:formatCode>
                <c:ptCount val="4"/>
                <c:pt idx="0">
                  <c:v>534</c:v>
                </c:pt>
                <c:pt idx="1">
                  <c:v>46</c:v>
                </c:pt>
                <c:pt idx="2">
                  <c:v>14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75-4B33-8C29-7EEC0E98F044}"/>
            </c:ext>
          </c:extLst>
        </c:ser>
        <c:ser>
          <c:idx val="3"/>
          <c:order val="3"/>
          <c:tx>
            <c:strRef>
              <c:f>'218_01 Comptage'!$A$39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'218_01 Comptage'!$B$35:$E$35</c:f>
              <c:strCache>
                <c:ptCount val="4"/>
                <c:pt idx="0">
                  <c:v>FLUVIUS</c:v>
                </c:pt>
                <c:pt idx="1">
                  <c:v>ORES</c:v>
                </c:pt>
                <c:pt idx="2">
                  <c:v>RESA</c:v>
                </c:pt>
                <c:pt idx="3">
                  <c:v>SIBELGA</c:v>
                </c:pt>
              </c:strCache>
            </c:strRef>
          </c:cat>
          <c:val>
            <c:numRef>
              <c:f>'218_01 Comptage'!$B$39:$E$39</c:f>
              <c:numCache>
                <c:formatCode>#,##0</c:formatCode>
                <c:ptCount val="4"/>
                <c:pt idx="0">
                  <c:v>872</c:v>
                </c:pt>
                <c:pt idx="1">
                  <c:v>19</c:v>
                </c:pt>
                <c:pt idx="2">
                  <c:v>12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75-4B33-8C29-7EEC0E98F044}"/>
            </c:ext>
          </c:extLst>
        </c:ser>
        <c:ser>
          <c:idx val="4"/>
          <c:order val="4"/>
          <c:tx>
            <c:strRef>
              <c:f>'218_01 Comptage'!$A$40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'218_01 Comptage'!$B$35:$E$35</c:f>
              <c:strCache>
                <c:ptCount val="4"/>
                <c:pt idx="0">
                  <c:v>FLUVIUS</c:v>
                </c:pt>
                <c:pt idx="1">
                  <c:v>ORES</c:v>
                </c:pt>
                <c:pt idx="2">
                  <c:v>RESA</c:v>
                </c:pt>
                <c:pt idx="3">
                  <c:v>SIBELGA</c:v>
                </c:pt>
              </c:strCache>
            </c:strRef>
          </c:cat>
          <c:val>
            <c:numRef>
              <c:f>'218_01 Comptage'!$B$40:$E$40</c:f>
              <c:numCache>
                <c:formatCode>#,##0</c:formatCode>
                <c:ptCount val="4"/>
                <c:pt idx="0">
                  <c:v>2217</c:v>
                </c:pt>
                <c:pt idx="1">
                  <c:v>75</c:v>
                </c:pt>
                <c:pt idx="2">
                  <c:v>31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75-4B33-8C29-7EEC0E98F0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9635608"/>
        <c:axId val="279636000"/>
        <c:extLst/>
      </c:barChart>
      <c:catAx>
        <c:axId val="279635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79636000"/>
        <c:crosses val="autoZero"/>
        <c:auto val="1"/>
        <c:lblAlgn val="ctr"/>
        <c:lblOffset val="100"/>
        <c:noMultiLvlLbl val="0"/>
      </c:catAx>
      <c:valAx>
        <c:axId val="27963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79635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 w="76200" cap="flat" cmpd="sng" algn="ctr">
      <a:noFill/>
      <a:round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'215_07 Facturation'!$A$38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'215_07 Facturation'!$B$37:$H$37</c:f>
              <c:strCache>
                <c:ptCount val="7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TOTAL ENERGIES</c:v>
                </c:pt>
              </c:strCache>
            </c:strRef>
          </c:cat>
          <c:val>
            <c:numRef>
              <c:f>'215_07 Facturation'!$B$38:$H$38</c:f>
              <c:numCache>
                <c:formatCode>#,##0</c:formatCode>
                <c:ptCount val="7"/>
                <c:pt idx="0">
                  <c:v>1</c:v>
                </c:pt>
                <c:pt idx="1">
                  <c:v>33</c:v>
                </c:pt>
                <c:pt idx="2">
                  <c:v>131</c:v>
                </c:pt>
                <c:pt idx="3">
                  <c:v>425</c:v>
                </c:pt>
                <c:pt idx="4">
                  <c:v>424</c:v>
                </c:pt>
                <c:pt idx="5">
                  <c:v>19</c:v>
                </c:pt>
                <c:pt idx="6">
                  <c:v>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5-468A-A949-6EEE70F43B97}"/>
            </c:ext>
          </c:extLst>
        </c:ser>
        <c:ser>
          <c:idx val="1"/>
          <c:order val="1"/>
          <c:tx>
            <c:strRef>
              <c:f>'215_07 Facturation'!$A$39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'215_07 Facturation'!$B$37:$H$37</c:f>
              <c:strCache>
                <c:ptCount val="7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TOTAL ENERGIES</c:v>
                </c:pt>
              </c:strCache>
            </c:strRef>
          </c:cat>
          <c:val>
            <c:numRef>
              <c:f>'215_07 Facturation'!$B$39:$H$39</c:f>
              <c:numCache>
                <c:formatCode>#,##0</c:formatCode>
                <c:ptCount val="7"/>
                <c:pt idx="0">
                  <c:v>9</c:v>
                </c:pt>
                <c:pt idx="1">
                  <c:v>25</c:v>
                </c:pt>
                <c:pt idx="2">
                  <c:v>178</c:v>
                </c:pt>
                <c:pt idx="3">
                  <c:v>339</c:v>
                </c:pt>
                <c:pt idx="4">
                  <c:v>365</c:v>
                </c:pt>
                <c:pt idx="5">
                  <c:v>106</c:v>
                </c:pt>
                <c:pt idx="6">
                  <c:v>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E5-468A-A949-6EEE70F43B97}"/>
            </c:ext>
          </c:extLst>
        </c:ser>
        <c:ser>
          <c:idx val="2"/>
          <c:order val="2"/>
          <c:tx>
            <c:strRef>
              <c:f>'215_07 Facturation'!$A$40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'215_07 Facturation'!$B$37:$H$37</c:f>
              <c:strCache>
                <c:ptCount val="7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TOTAL ENERGIES</c:v>
                </c:pt>
              </c:strCache>
            </c:strRef>
          </c:cat>
          <c:val>
            <c:numRef>
              <c:f>'215_07 Facturation'!$B$40:$H$40</c:f>
              <c:numCache>
                <c:formatCode>#,##0</c:formatCode>
                <c:ptCount val="7"/>
                <c:pt idx="0">
                  <c:v>33</c:v>
                </c:pt>
                <c:pt idx="1">
                  <c:v>68</c:v>
                </c:pt>
                <c:pt idx="2">
                  <c:v>212</c:v>
                </c:pt>
                <c:pt idx="3">
                  <c:v>442</c:v>
                </c:pt>
                <c:pt idx="4">
                  <c:v>265</c:v>
                </c:pt>
                <c:pt idx="5">
                  <c:v>162</c:v>
                </c:pt>
                <c:pt idx="6">
                  <c:v>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E5-468A-A949-6EEE70F43B97}"/>
            </c:ext>
          </c:extLst>
        </c:ser>
        <c:ser>
          <c:idx val="3"/>
          <c:order val="3"/>
          <c:tx>
            <c:strRef>
              <c:f>'215_07 Facturation'!$A$41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'215_07 Facturation'!$B$37:$H$37</c:f>
              <c:strCache>
                <c:ptCount val="7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TOTAL ENERGIES</c:v>
                </c:pt>
              </c:strCache>
            </c:strRef>
          </c:cat>
          <c:val>
            <c:numRef>
              <c:f>'215_07 Facturation'!$B$41:$H$41</c:f>
              <c:numCache>
                <c:formatCode>#,##0</c:formatCode>
                <c:ptCount val="7"/>
                <c:pt idx="0">
                  <c:v>64</c:v>
                </c:pt>
                <c:pt idx="1">
                  <c:v>74</c:v>
                </c:pt>
                <c:pt idx="2">
                  <c:v>240</c:v>
                </c:pt>
                <c:pt idx="3">
                  <c:v>400</c:v>
                </c:pt>
                <c:pt idx="4">
                  <c:v>271</c:v>
                </c:pt>
                <c:pt idx="5">
                  <c:v>388</c:v>
                </c:pt>
                <c:pt idx="6">
                  <c:v>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E5-468A-A949-6EEE70F43B97}"/>
            </c:ext>
          </c:extLst>
        </c:ser>
        <c:ser>
          <c:idx val="4"/>
          <c:order val="4"/>
          <c:tx>
            <c:strRef>
              <c:f>'215_07 Facturation'!$A$42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'215_07 Facturation'!$B$37:$H$37</c:f>
              <c:strCache>
                <c:ptCount val="7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TOTAL ENERGIES</c:v>
                </c:pt>
              </c:strCache>
            </c:strRef>
          </c:cat>
          <c:val>
            <c:numRef>
              <c:f>'215_07 Facturation'!$B$42:$H$42</c:f>
              <c:numCache>
                <c:formatCode>#,##0</c:formatCode>
                <c:ptCount val="7"/>
                <c:pt idx="0">
                  <c:v>134</c:v>
                </c:pt>
                <c:pt idx="1">
                  <c:v>247</c:v>
                </c:pt>
                <c:pt idx="2">
                  <c:v>1162</c:v>
                </c:pt>
                <c:pt idx="3">
                  <c:v>1785</c:v>
                </c:pt>
                <c:pt idx="4">
                  <c:v>1483</c:v>
                </c:pt>
                <c:pt idx="5">
                  <c:v>1842</c:v>
                </c:pt>
                <c:pt idx="6">
                  <c:v>1175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E5-468A-A949-6EEE70F43B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4410624"/>
        <c:axId val="234411016"/>
        <c:extLst/>
      </c:barChart>
      <c:catAx>
        <c:axId val="23441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34411016"/>
        <c:crosses val="autoZero"/>
        <c:auto val="1"/>
        <c:lblAlgn val="ctr"/>
        <c:lblOffset val="100"/>
        <c:noMultiLvlLbl val="0"/>
      </c:catAx>
      <c:valAx>
        <c:axId val="234411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3441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 w="76200" cap="flat" cmpd="sng" algn="ctr">
      <a:noFill/>
      <a:round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550686223452076E-2"/>
          <c:y val="0.11407918649348235"/>
          <c:w val="0.94797086691902899"/>
          <c:h val="0.656389255932544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'215_08 Pratiques'!$A$40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'215_08 Pratiques'!$B$39:$I$39</c:f>
              <c:strCache>
                <c:ptCount val="8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</c:strCache>
            </c:strRef>
          </c:cat>
          <c:val>
            <c:numRef>
              <c:f>'215_08 Pratiques'!$B$40:$I$40</c:f>
              <c:numCache>
                <c:formatCode>#,##0</c:formatCode>
                <c:ptCount val="8"/>
                <c:pt idx="0">
                  <c:v>6</c:v>
                </c:pt>
                <c:pt idx="1">
                  <c:v>24</c:v>
                </c:pt>
                <c:pt idx="2">
                  <c:v>153</c:v>
                </c:pt>
                <c:pt idx="3">
                  <c:v>359</c:v>
                </c:pt>
                <c:pt idx="4">
                  <c:v>542</c:v>
                </c:pt>
                <c:pt idx="5">
                  <c:v>39</c:v>
                </c:pt>
                <c:pt idx="6">
                  <c:v>37</c:v>
                </c:pt>
                <c:pt idx="7">
                  <c:v>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28-4CCD-8D91-9413F72FC11C}"/>
            </c:ext>
          </c:extLst>
        </c:ser>
        <c:ser>
          <c:idx val="1"/>
          <c:order val="1"/>
          <c:tx>
            <c:strRef>
              <c:f>'215_08 Pratiques'!$A$41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'215_08 Pratiques'!$B$39:$I$39</c:f>
              <c:strCache>
                <c:ptCount val="8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</c:strCache>
            </c:strRef>
          </c:cat>
          <c:val>
            <c:numRef>
              <c:f>'215_08 Pratiques'!$B$41:$I$41</c:f>
              <c:numCache>
                <c:formatCode>#,##0</c:formatCode>
                <c:ptCount val="8"/>
                <c:pt idx="0">
                  <c:v>24</c:v>
                </c:pt>
                <c:pt idx="1">
                  <c:v>74</c:v>
                </c:pt>
                <c:pt idx="2">
                  <c:v>256</c:v>
                </c:pt>
                <c:pt idx="3">
                  <c:v>528</c:v>
                </c:pt>
                <c:pt idx="4">
                  <c:v>723</c:v>
                </c:pt>
                <c:pt idx="5">
                  <c:v>305</c:v>
                </c:pt>
                <c:pt idx="6">
                  <c:v>36</c:v>
                </c:pt>
                <c:pt idx="7">
                  <c:v>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28-4CCD-8D91-9413F72FC11C}"/>
            </c:ext>
          </c:extLst>
        </c:ser>
        <c:ser>
          <c:idx val="2"/>
          <c:order val="2"/>
          <c:tx>
            <c:strRef>
              <c:f>'215_08 Pratiques'!$A$42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'215_08 Pratiques'!$B$39:$I$39</c:f>
              <c:strCache>
                <c:ptCount val="8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</c:strCache>
            </c:strRef>
          </c:cat>
          <c:val>
            <c:numRef>
              <c:f>'215_08 Pratiques'!$B$42:$I$42</c:f>
              <c:numCache>
                <c:formatCode>#,##0</c:formatCode>
                <c:ptCount val="8"/>
                <c:pt idx="0">
                  <c:v>60</c:v>
                </c:pt>
                <c:pt idx="1">
                  <c:v>95</c:v>
                </c:pt>
                <c:pt idx="2">
                  <c:v>214</c:v>
                </c:pt>
                <c:pt idx="3">
                  <c:v>779</c:v>
                </c:pt>
                <c:pt idx="4">
                  <c:v>450</c:v>
                </c:pt>
                <c:pt idx="5">
                  <c:v>425</c:v>
                </c:pt>
                <c:pt idx="6">
                  <c:v>32</c:v>
                </c:pt>
                <c:pt idx="7">
                  <c:v>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28-4CCD-8D91-9413F72FC11C}"/>
            </c:ext>
          </c:extLst>
        </c:ser>
        <c:ser>
          <c:idx val="3"/>
          <c:order val="3"/>
          <c:tx>
            <c:strRef>
              <c:f>'215_08 Pratiques'!$A$43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'215_08 Pratiques'!$B$39:$I$39</c:f>
              <c:strCache>
                <c:ptCount val="8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</c:strCache>
            </c:strRef>
          </c:cat>
          <c:val>
            <c:numRef>
              <c:f>'215_08 Pratiques'!$B$43:$I$43</c:f>
              <c:numCache>
                <c:formatCode>#,##0</c:formatCode>
                <c:ptCount val="8"/>
                <c:pt idx="0">
                  <c:v>59</c:v>
                </c:pt>
                <c:pt idx="1">
                  <c:v>125</c:v>
                </c:pt>
                <c:pt idx="2">
                  <c:v>229</c:v>
                </c:pt>
                <c:pt idx="3">
                  <c:v>540</c:v>
                </c:pt>
                <c:pt idx="4">
                  <c:v>434</c:v>
                </c:pt>
                <c:pt idx="5">
                  <c:v>1518</c:v>
                </c:pt>
                <c:pt idx="6">
                  <c:v>74</c:v>
                </c:pt>
                <c:pt idx="7">
                  <c:v>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28-4CCD-8D91-9413F72FC11C}"/>
            </c:ext>
          </c:extLst>
        </c:ser>
        <c:ser>
          <c:idx val="4"/>
          <c:order val="4"/>
          <c:tx>
            <c:strRef>
              <c:f>'215_08 Pratiques'!$A$44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'215_08 Pratiques'!$B$39:$I$39</c:f>
              <c:strCache>
                <c:ptCount val="8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</c:strCache>
            </c:strRef>
          </c:cat>
          <c:val>
            <c:numRef>
              <c:f>'215_08 Pratiques'!$B$44:$I$44</c:f>
              <c:numCache>
                <c:formatCode>#,##0</c:formatCode>
                <c:ptCount val="8"/>
                <c:pt idx="0">
                  <c:v>340</c:v>
                </c:pt>
                <c:pt idx="1">
                  <c:v>334</c:v>
                </c:pt>
                <c:pt idx="2">
                  <c:v>1075</c:v>
                </c:pt>
                <c:pt idx="3">
                  <c:v>1351</c:v>
                </c:pt>
                <c:pt idx="4">
                  <c:v>2130</c:v>
                </c:pt>
                <c:pt idx="5">
                  <c:v>1565</c:v>
                </c:pt>
                <c:pt idx="6">
                  <c:v>204</c:v>
                </c:pt>
                <c:pt idx="7">
                  <c:v>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28-4CCD-8D91-9413F72FC1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4413368"/>
        <c:axId val="234413760"/>
        <c:extLst/>
      </c:barChart>
      <c:catAx>
        <c:axId val="234413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34413760"/>
        <c:crosses val="autoZero"/>
        <c:auto val="1"/>
        <c:lblAlgn val="ctr"/>
        <c:lblOffset val="100"/>
        <c:noMultiLvlLbl val="0"/>
      </c:catAx>
      <c:valAx>
        <c:axId val="23441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34413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 w="76200" cap="flat" cmpd="sng" algn="ctr">
      <a:noFill/>
      <a:round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'215_04 changement fourn.'!$A$47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'215_04 changement fourn.'!$B$46:$I$46</c:f>
              <c:strCache>
                <c:ptCount val="8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</c:strCache>
            </c:strRef>
          </c:cat>
          <c:val>
            <c:numRef>
              <c:f>'215_04 changement fourn.'!$B$47:$I$47</c:f>
              <c:numCache>
                <c:formatCode>#,##0</c:formatCode>
                <c:ptCount val="8"/>
                <c:pt idx="0">
                  <c:v>2</c:v>
                </c:pt>
                <c:pt idx="1">
                  <c:v>5</c:v>
                </c:pt>
                <c:pt idx="2">
                  <c:v>61</c:v>
                </c:pt>
                <c:pt idx="3">
                  <c:v>134</c:v>
                </c:pt>
                <c:pt idx="4">
                  <c:v>290</c:v>
                </c:pt>
                <c:pt idx="5">
                  <c:v>23</c:v>
                </c:pt>
                <c:pt idx="6">
                  <c:v>25</c:v>
                </c:pt>
                <c:pt idx="7">
                  <c:v>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F9-42BC-AD5F-3220AF6E75B8}"/>
            </c:ext>
          </c:extLst>
        </c:ser>
        <c:ser>
          <c:idx val="1"/>
          <c:order val="1"/>
          <c:tx>
            <c:strRef>
              <c:f>'215_04 changement fourn.'!$A$48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'215_04 changement fourn.'!$B$46:$I$46</c:f>
              <c:strCache>
                <c:ptCount val="8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</c:strCache>
            </c:strRef>
          </c:cat>
          <c:val>
            <c:numRef>
              <c:f>'215_04 changement fourn.'!$B$48:$I$48</c:f>
              <c:numCache>
                <c:formatCode>#,##0</c:formatCode>
                <c:ptCount val="8"/>
                <c:pt idx="0">
                  <c:v>6</c:v>
                </c:pt>
                <c:pt idx="1">
                  <c:v>32</c:v>
                </c:pt>
                <c:pt idx="2">
                  <c:v>78</c:v>
                </c:pt>
                <c:pt idx="3">
                  <c:v>153</c:v>
                </c:pt>
                <c:pt idx="4">
                  <c:v>319</c:v>
                </c:pt>
                <c:pt idx="5">
                  <c:v>179</c:v>
                </c:pt>
                <c:pt idx="6">
                  <c:v>14</c:v>
                </c:pt>
                <c:pt idx="7">
                  <c:v>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F9-42BC-AD5F-3220AF6E75B8}"/>
            </c:ext>
          </c:extLst>
        </c:ser>
        <c:ser>
          <c:idx val="2"/>
          <c:order val="2"/>
          <c:tx>
            <c:strRef>
              <c:f>'215_04 changement fourn.'!$A$49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'215_04 changement fourn.'!$B$46:$I$46</c:f>
              <c:strCache>
                <c:ptCount val="8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</c:strCache>
            </c:strRef>
          </c:cat>
          <c:val>
            <c:numRef>
              <c:f>'215_04 changement fourn.'!$B$49:$I$49</c:f>
              <c:numCache>
                <c:formatCode>#,##0</c:formatCode>
                <c:ptCount val="8"/>
                <c:pt idx="0">
                  <c:v>32</c:v>
                </c:pt>
                <c:pt idx="1">
                  <c:v>31</c:v>
                </c:pt>
                <c:pt idx="2">
                  <c:v>57</c:v>
                </c:pt>
                <c:pt idx="3">
                  <c:v>119</c:v>
                </c:pt>
                <c:pt idx="4">
                  <c:v>146</c:v>
                </c:pt>
                <c:pt idx="5">
                  <c:v>276</c:v>
                </c:pt>
                <c:pt idx="6">
                  <c:v>15</c:v>
                </c:pt>
                <c:pt idx="7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F9-42BC-AD5F-3220AF6E75B8}"/>
            </c:ext>
          </c:extLst>
        </c:ser>
        <c:ser>
          <c:idx val="3"/>
          <c:order val="3"/>
          <c:tx>
            <c:strRef>
              <c:f>'215_04 changement fourn.'!$A$50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'215_04 changement fourn.'!$B$46:$I$46</c:f>
              <c:strCache>
                <c:ptCount val="8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</c:strCache>
            </c:strRef>
          </c:cat>
          <c:val>
            <c:numRef>
              <c:f>'215_04 changement fourn.'!$B$50:$I$50</c:f>
              <c:numCache>
                <c:formatCode>#,##0</c:formatCode>
                <c:ptCount val="8"/>
                <c:pt idx="0">
                  <c:v>19</c:v>
                </c:pt>
                <c:pt idx="1">
                  <c:v>81</c:v>
                </c:pt>
                <c:pt idx="2">
                  <c:v>76</c:v>
                </c:pt>
                <c:pt idx="3">
                  <c:v>169</c:v>
                </c:pt>
                <c:pt idx="4">
                  <c:v>237</c:v>
                </c:pt>
                <c:pt idx="5">
                  <c:v>271</c:v>
                </c:pt>
                <c:pt idx="6">
                  <c:v>43</c:v>
                </c:pt>
                <c:pt idx="7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F9-42BC-AD5F-3220AF6E75B8}"/>
            </c:ext>
          </c:extLst>
        </c:ser>
        <c:ser>
          <c:idx val="4"/>
          <c:order val="4"/>
          <c:tx>
            <c:strRef>
              <c:f>'215_04 changement fourn.'!$A$51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'215_04 changement fourn.'!$B$46:$I$46</c:f>
              <c:strCache>
                <c:ptCount val="8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</c:strCache>
            </c:strRef>
          </c:cat>
          <c:val>
            <c:numRef>
              <c:f>'215_04 changement fourn.'!$B$51:$I$51</c:f>
              <c:numCache>
                <c:formatCode>#,##0</c:formatCode>
                <c:ptCount val="8"/>
                <c:pt idx="0">
                  <c:v>272</c:v>
                </c:pt>
                <c:pt idx="1">
                  <c:v>262</c:v>
                </c:pt>
                <c:pt idx="2">
                  <c:v>637</c:v>
                </c:pt>
                <c:pt idx="3">
                  <c:v>1115</c:v>
                </c:pt>
                <c:pt idx="4">
                  <c:v>2055</c:v>
                </c:pt>
                <c:pt idx="5">
                  <c:v>870</c:v>
                </c:pt>
                <c:pt idx="6">
                  <c:v>122</c:v>
                </c:pt>
                <c:pt idx="7">
                  <c:v>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F9-42BC-AD5F-3220AF6E75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5808048"/>
        <c:axId val="236960576"/>
        <c:extLst/>
      </c:barChart>
      <c:catAx>
        <c:axId val="23580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36960576"/>
        <c:crosses val="autoZero"/>
        <c:auto val="1"/>
        <c:lblAlgn val="ctr"/>
        <c:lblOffset val="100"/>
        <c:noMultiLvlLbl val="0"/>
      </c:catAx>
      <c:valAx>
        <c:axId val="23696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3580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 w="76200" cap="flat" cmpd="sng" algn="ctr">
      <a:noFill/>
      <a:round/>
    </a:ln>
    <a:effectLst/>
  </c:spPr>
  <c:txPr>
    <a:bodyPr/>
    <a:lstStyle/>
    <a:p>
      <a:pPr>
        <a:defRPr sz="1000"/>
      </a:pPr>
      <a:endParaRPr lang="nl-BE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'215_03 problème de paiement'!$A$38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'215_03 problème de paiement'!$B$37:$J$37</c:f>
              <c:strCache>
                <c:ptCount val="9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  <c:pt idx="8">
                  <c:v>VLAAMSE ENERGIELEVERANCIER</c:v>
                </c:pt>
              </c:strCache>
            </c:strRef>
          </c:cat>
          <c:val>
            <c:numRef>
              <c:f>'215_03 problème de paiement'!$B$38:$J$38</c:f>
              <c:numCache>
                <c:formatCode>#,##0</c:formatCode>
                <c:ptCount val="9"/>
                <c:pt idx="0">
                  <c:v>0</c:v>
                </c:pt>
                <c:pt idx="1">
                  <c:v>30</c:v>
                </c:pt>
                <c:pt idx="2">
                  <c:v>114</c:v>
                </c:pt>
                <c:pt idx="3">
                  <c:v>263</c:v>
                </c:pt>
                <c:pt idx="4">
                  <c:v>481</c:v>
                </c:pt>
                <c:pt idx="5">
                  <c:v>21</c:v>
                </c:pt>
                <c:pt idx="6">
                  <c:v>24</c:v>
                </c:pt>
                <c:pt idx="7">
                  <c:v>120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AD-4782-98FC-B95236D3B684}"/>
            </c:ext>
          </c:extLst>
        </c:ser>
        <c:ser>
          <c:idx val="1"/>
          <c:order val="1"/>
          <c:tx>
            <c:strRef>
              <c:f>'215_03 problème de paiement'!$A$39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'215_03 problème de paiement'!$B$37:$J$37</c:f>
              <c:strCache>
                <c:ptCount val="9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  <c:pt idx="8">
                  <c:v>VLAAMSE ENERGIELEVERANCIER</c:v>
                </c:pt>
              </c:strCache>
            </c:strRef>
          </c:cat>
          <c:val>
            <c:numRef>
              <c:f>'215_03 problème de paiement'!$B$39:$J$39</c:f>
              <c:numCache>
                <c:formatCode>#,##0</c:formatCode>
                <c:ptCount val="9"/>
                <c:pt idx="0">
                  <c:v>11</c:v>
                </c:pt>
                <c:pt idx="1">
                  <c:v>19</c:v>
                </c:pt>
                <c:pt idx="2">
                  <c:v>140</c:v>
                </c:pt>
                <c:pt idx="3">
                  <c:v>258</c:v>
                </c:pt>
                <c:pt idx="4">
                  <c:v>432</c:v>
                </c:pt>
                <c:pt idx="5">
                  <c:v>103</c:v>
                </c:pt>
                <c:pt idx="6">
                  <c:v>27</c:v>
                </c:pt>
                <c:pt idx="7">
                  <c:v>155</c:v>
                </c:pt>
                <c:pt idx="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AD-4782-98FC-B95236D3B684}"/>
            </c:ext>
          </c:extLst>
        </c:ser>
        <c:ser>
          <c:idx val="2"/>
          <c:order val="2"/>
          <c:tx>
            <c:strRef>
              <c:f>'215_03 problème de paiement'!$A$40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'215_03 problème de paiement'!$B$37:$J$37</c:f>
              <c:strCache>
                <c:ptCount val="9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  <c:pt idx="8">
                  <c:v>VLAAMSE ENERGIELEVERANCIER</c:v>
                </c:pt>
              </c:strCache>
            </c:strRef>
          </c:cat>
          <c:val>
            <c:numRef>
              <c:f>'215_03 problème de paiement'!$B$40:$J$40</c:f>
              <c:numCache>
                <c:formatCode>#,##0</c:formatCode>
                <c:ptCount val="9"/>
                <c:pt idx="0">
                  <c:v>30</c:v>
                </c:pt>
                <c:pt idx="1">
                  <c:v>58</c:v>
                </c:pt>
                <c:pt idx="2">
                  <c:v>161</c:v>
                </c:pt>
                <c:pt idx="3">
                  <c:v>404</c:v>
                </c:pt>
                <c:pt idx="4">
                  <c:v>299</c:v>
                </c:pt>
                <c:pt idx="5">
                  <c:v>187</c:v>
                </c:pt>
                <c:pt idx="6">
                  <c:v>19</c:v>
                </c:pt>
                <c:pt idx="7">
                  <c:v>167</c:v>
                </c:pt>
                <c:pt idx="8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AD-4782-98FC-B95236D3B684}"/>
            </c:ext>
          </c:extLst>
        </c:ser>
        <c:ser>
          <c:idx val="3"/>
          <c:order val="3"/>
          <c:tx>
            <c:strRef>
              <c:f>'215_03 problème de paiement'!$A$41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'215_03 problème de paiement'!$B$37:$J$37</c:f>
              <c:strCache>
                <c:ptCount val="9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  <c:pt idx="8">
                  <c:v>VLAAMSE ENERGIELEVERANCIER</c:v>
                </c:pt>
              </c:strCache>
            </c:strRef>
          </c:cat>
          <c:val>
            <c:numRef>
              <c:f>'215_03 problème de paiement'!$B$41:$J$41</c:f>
              <c:numCache>
                <c:formatCode>#,##0</c:formatCode>
                <c:ptCount val="9"/>
                <c:pt idx="0">
                  <c:v>34</c:v>
                </c:pt>
                <c:pt idx="1">
                  <c:v>40</c:v>
                </c:pt>
                <c:pt idx="2">
                  <c:v>149</c:v>
                </c:pt>
                <c:pt idx="3">
                  <c:v>231</c:v>
                </c:pt>
                <c:pt idx="4">
                  <c:v>225</c:v>
                </c:pt>
                <c:pt idx="5">
                  <c:v>375</c:v>
                </c:pt>
                <c:pt idx="6">
                  <c:v>17</c:v>
                </c:pt>
                <c:pt idx="7">
                  <c:v>194</c:v>
                </c:pt>
                <c:pt idx="8">
                  <c:v>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AD-4782-98FC-B95236D3B684}"/>
            </c:ext>
          </c:extLst>
        </c:ser>
        <c:ser>
          <c:idx val="4"/>
          <c:order val="4"/>
          <c:tx>
            <c:strRef>
              <c:f>'215_03 problème de paiement'!$A$42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'215_03 problème de paiement'!$B$37:$J$37</c:f>
              <c:strCache>
                <c:ptCount val="9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  <c:pt idx="8">
                  <c:v>VLAAMSE ENERGIELEVERANCIER</c:v>
                </c:pt>
              </c:strCache>
            </c:strRef>
          </c:cat>
          <c:val>
            <c:numRef>
              <c:f>'215_03 problème de paiement'!$B$42:$J$42</c:f>
              <c:numCache>
                <c:formatCode>#,##0</c:formatCode>
                <c:ptCount val="9"/>
                <c:pt idx="0">
                  <c:v>45</c:v>
                </c:pt>
                <c:pt idx="1">
                  <c:v>125</c:v>
                </c:pt>
                <c:pt idx="2">
                  <c:v>425</c:v>
                </c:pt>
                <c:pt idx="3">
                  <c:v>501</c:v>
                </c:pt>
                <c:pt idx="4">
                  <c:v>560</c:v>
                </c:pt>
                <c:pt idx="5">
                  <c:v>1126</c:v>
                </c:pt>
                <c:pt idx="6">
                  <c:v>23</c:v>
                </c:pt>
                <c:pt idx="7">
                  <c:v>671</c:v>
                </c:pt>
                <c:pt idx="8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AD-4782-98FC-B95236D3B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6784232"/>
        <c:axId val="236784624"/>
        <c:extLst/>
      </c:barChart>
      <c:catAx>
        <c:axId val="236784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36784624"/>
        <c:crosses val="autoZero"/>
        <c:auto val="1"/>
        <c:lblAlgn val="ctr"/>
        <c:lblOffset val="100"/>
        <c:noMultiLvlLbl val="0"/>
      </c:catAx>
      <c:valAx>
        <c:axId val="236784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36784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 w="76200" cap="flat" cmpd="sng" algn="ctr">
      <a:noFill/>
      <a:round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49443601504859"/>
          <c:y val="0.18322014815800242"/>
          <c:w val="0.39601892717965054"/>
          <c:h val="0.6837895069424733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36-44B9-8DF2-C52EA48B34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36-44B9-8DF2-C52EA48B34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36-44B9-8DF2-C52EA48B34C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436-44B9-8DF2-C52EA48B34C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436-44B9-8DF2-C52EA48B34C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436-44B9-8DF2-C52EA48B34C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436-44B9-8DF2-C52EA48B34C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436-44B9-8DF2-C52EA48B34C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436-44B9-8DF2-C52EA48B34C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436-44B9-8DF2-C52EA48B34C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436-44B9-8DF2-C52EA48B34C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7436-44B9-8DF2-C52EA48B34C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7436-44B9-8DF2-C52EA48B34C7}"/>
              </c:ext>
            </c:extLst>
          </c:dPt>
          <c:dLbls>
            <c:dLbl>
              <c:idx val="0"/>
              <c:layout>
                <c:manualLayout>
                  <c:x val="4.8293097026237977E-2"/>
                  <c:y val="-0.1477275293956242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36-44B9-8DF2-C52EA48B34C7}"/>
                </c:ext>
              </c:extLst>
            </c:dLbl>
            <c:dLbl>
              <c:idx val="1"/>
              <c:layout>
                <c:manualLayout>
                  <c:x val="0.24870968956378534"/>
                  <c:y val="-9.50817832022340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36-44B9-8DF2-C52EA48B34C7}"/>
                </c:ext>
              </c:extLst>
            </c:dLbl>
            <c:dLbl>
              <c:idx val="2"/>
              <c:layout>
                <c:manualLayout>
                  <c:x val="0.19964309072140929"/>
                  <c:y val="-2.318630031682273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36-44B9-8DF2-C52EA48B34C7}"/>
                </c:ext>
              </c:extLst>
            </c:dLbl>
            <c:dLbl>
              <c:idx val="3"/>
              <c:layout>
                <c:manualLayout>
                  <c:x val="0.16769756524221063"/>
                  <c:y val="4.219245271752132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36-44B9-8DF2-C52EA48B34C7}"/>
                </c:ext>
              </c:extLst>
            </c:dLbl>
            <c:dLbl>
              <c:idx val="4"/>
              <c:layout>
                <c:manualLayout>
                  <c:x val="9.8818955546780815E-2"/>
                  <c:y val="4.414013973761498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720723852116191E-2"/>
                      <c:h val="8.7115862339514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436-44B9-8DF2-C52EA48B34C7}"/>
                </c:ext>
              </c:extLst>
            </c:dLbl>
            <c:dLbl>
              <c:idx val="5"/>
              <c:layout>
                <c:manualLayout>
                  <c:x val="4.2314411990540785E-2"/>
                  <c:y val="-9.112386095173898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436-44B9-8DF2-C52EA48B34C7}"/>
                </c:ext>
              </c:extLst>
            </c:dLbl>
            <c:dLbl>
              <c:idx val="6"/>
              <c:layout>
                <c:manualLayout>
                  <c:x val="0.13968209419367142"/>
                  <c:y val="-3.103818761166182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436-44B9-8DF2-C52EA48B34C7}"/>
                </c:ext>
              </c:extLst>
            </c:dLbl>
            <c:dLbl>
              <c:idx val="7"/>
              <c:layout>
                <c:manualLayout>
                  <c:x val="-0.14709389049141136"/>
                  <c:y val="-5.294656154781587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436-44B9-8DF2-C52EA48B34C7}"/>
                </c:ext>
              </c:extLst>
            </c:dLbl>
            <c:dLbl>
              <c:idx val="8"/>
              <c:layout>
                <c:manualLayout>
                  <c:x val="-0.14844052909227934"/>
                  <c:y val="5.463471682687039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436-44B9-8DF2-C52EA48B34C7}"/>
                </c:ext>
              </c:extLst>
            </c:dLbl>
            <c:dLbl>
              <c:idx val="9"/>
              <c:layout>
                <c:manualLayout>
                  <c:x val="-0.14256698110755955"/>
                  <c:y val="-4.187205099154722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436-44B9-8DF2-C52EA48B34C7}"/>
                </c:ext>
              </c:extLst>
            </c:dLbl>
            <c:dLbl>
              <c:idx val="10"/>
              <c:layout>
                <c:manualLayout>
                  <c:x val="-0.13040011087722947"/>
                  <c:y val="1.35835989607834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436-44B9-8DF2-C52EA48B34C7}"/>
                </c:ext>
              </c:extLst>
            </c:dLbl>
            <c:dLbl>
              <c:idx val="11"/>
              <c:layout>
                <c:manualLayout>
                  <c:x val="-0.22916329223309728"/>
                  <c:y val="-4.339844268184049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436-44B9-8DF2-C52EA48B34C7}"/>
                </c:ext>
              </c:extLst>
            </c:dLbl>
            <c:dLbl>
              <c:idx val="12"/>
              <c:layout>
                <c:manualLayout>
                  <c:x val="-7.2326429493343031E-2"/>
                  <c:y val="-0.1563955681880606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436-44B9-8DF2-C52EA48B34C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'CREW 206_2'!$G$39:$G$51</c:f>
              <c:strCache>
                <c:ptCount val="13"/>
                <c:pt idx="0">
                  <c:v>ANTARGAZ</c:v>
                </c:pt>
                <c:pt idx="1">
                  <c:v>BOLT ENERGIE</c:v>
                </c:pt>
                <c:pt idx="2">
                  <c:v>ELEGANT</c:v>
                </c:pt>
                <c:pt idx="3">
                  <c:v>ELINDUS</c:v>
                </c:pt>
                <c:pt idx="4">
                  <c:v>ENECO</c:v>
                </c:pt>
                <c:pt idx="5">
                  <c:v>ENGIE ELECTRABEL</c:v>
                </c:pt>
                <c:pt idx="6">
                  <c:v>LUMINUS</c:v>
                </c:pt>
                <c:pt idx="7">
                  <c:v>MEGA</c:v>
                </c:pt>
                <c:pt idx="8">
                  <c:v>OCTA+</c:v>
                </c:pt>
                <c:pt idx="9">
                  <c:v>OVERIGE</c:v>
                </c:pt>
                <c:pt idx="10">
                  <c:v>TOTAL ENERGIES</c:v>
                </c:pt>
                <c:pt idx="11">
                  <c:v>VLAAMSE ENERGIELEVERANCIER</c:v>
                </c:pt>
                <c:pt idx="12">
                  <c:v>WATZ</c:v>
                </c:pt>
              </c:strCache>
            </c:strRef>
          </c:cat>
          <c:val>
            <c:numRef>
              <c:f>'CREW 206_2'!$H$39:$H$51</c:f>
              <c:numCache>
                <c:formatCode>General</c:formatCode>
                <c:ptCount val="13"/>
                <c:pt idx="0">
                  <c:v>438</c:v>
                </c:pt>
                <c:pt idx="1">
                  <c:v>182</c:v>
                </c:pt>
                <c:pt idx="2">
                  <c:v>991</c:v>
                </c:pt>
                <c:pt idx="3">
                  <c:v>124</c:v>
                </c:pt>
                <c:pt idx="4">
                  <c:v>3230</c:v>
                </c:pt>
                <c:pt idx="5">
                  <c:v>4991</c:v>
                </c:pt>
                <c:pt idx="6">
                  <c:v>5172</c:v>
                </c:pt>
                <c:pt idx="7">
                  <c:v>5471</c:v>
                </c:pt>
                <c:pt idx="8">
                  <c:v>559</c:v>
                </c:pt>
                <c:pt idx="9">
                  <c:v>348</c:v>
                </c:pt>
                <c:pt idx="10">
                  <c:v>3381</c:v>
                </c:pt>
                <c:pt idx="11">
                  <c:v>329</c:v>
                </c:pt>
                <c:pt idx="12">
                  <c:v>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7436-44B9-8DF2-C52EA48B34C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457130358705159E-2"/>
          <c:y val="2.5044740358021466E-2"/>
          <c:w val="0.94509842519685039"/>
          <c:h val="0.857061187061532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'215_05 Compétences régionales'!$A$40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'215_05 Compétences régionales'!$B$39:$H$39</c:f>
              <c:strCache>
                <c:ptCount val="7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OCTA+</c:v>
                </c:pt>
                <c:pt idx="6">
                  <c:v>TOTAL ENERGIES</c:v>
                </c:pt>
              </c:strCache>
            </c:strRef>
          </c:cat>
          <c:val>
            <c:numRef>
              <c:f>'215_05 Compétences régionales'!$B$40:$H$40</c:f>
              <c:numCache>
                <c:formatCode>#,##0</c:formatCode>
                <c:ptCount val="7"/>
                <c:pt idx="0">
                  <c:v>25</c:v>
                </c:pt>
                <c:pt idx="1">
                  <c:v>55</c:v>
                </c:pt>
                <c:pt idx="2">
                  <c:v>174</c:v>
                </c:pt>
                <c:pt idx="3">
                  <c:v>77</c:v>
                </c:pt>
                <c:pt idx="4">
                  <c:v>11</c:v>
                </c:pt>
                <c:pt idx="5">
                  <c:v>17</c:v>
                </c:pt>
                <c:pt idx="6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0F-43D3-A160-FA45361FC674}"/>
            </c:ext>
          </c:extLst>
        </c:ser>
        <c:ser>
          <c:idx val="1"/>
          <c:order val="1"/>
          <c:tx>
            <c:strRef>
              <c:f>'215_05 Compétences régionales'!$A$41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'215_05 Compétences régionales'!$B$39:$H$39</c:f>
              <c:strCache>
                <c:ptCount val="7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OCTA+</c:v>
                </c:pt>
                <c:pt idx="6">
                  <c:v>TOTAL ENERGIES</c:v>
                </c:pt>
              </c:strCache>
            </c:strRef>
          </c:cat>
          <c:val>
            <c:numRef>
              <c:f>'215_05 Compétences régionales'!$B$41:$H$41</c:f>
              <c:numCache>
                <c:formatCode>#,##0</c:formatCode>
                <c:ptCount val="7"/>
                <c:pt idx="0">
                  <c:v>9</c:v>
                </c:pt>
                <c:pt idx="1">
                  <c:v>53</c:v>
                </c:pt>
                <c:pt idx="2">
                  <c:v>149</c:v>
                </c:pt>
                <c:pt idx="3">
                  <c:v>144</c:v>
                </c:pt>
                <c:pt idx="4">
                  <c:v>53</c:v>
                </c:pt>
                <c:pt idx="5">
                  <c:v>12</c:v>
                </c:pt>
                <c:pt idx="6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0F-43D3-A160-FA45361FC674}"/>
            </c:ext>
          </c:extLst>
        </c:ser>
        <c:ser>
          <c:idx val="2"/>
          <c:order val="2"/>
          <c:tx>
            <c:strRef>
              <c:f>'215_05 Compétences régionales'!$A$42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'215_05 Compétences régionales'!$B$39:$H$39</c:f>
              <c:strCache>
                <c:ptCount val="7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OCTA+</c:v>
                </c:pt>
                <c:pt idx="6">
                  <c:v>TOTAL ENERGIES</c:v>
                </c:pt>
              </c:strCache>
            </c:strRef>
          </c:cat>
          <c:val>
            <c:numRef>
              <c:f>'215_05 Compétences régionales'!$B$42:$H$42</c:f>
              <c:numCache>
                <c:formatCode>#,##0</c:formatCode>
                <c:ptCount val="7"/>
                <c:pt idx="0">
                  <c:v>35</c:v>
                </c:pt>
                <c:pt idx="1">
                  <c:v>78</c:v>
                </c:pt>
                <c:pt idx="2">
                  <c:v>135</c:v>
                </c:pt>
                <c:pt idx="3">
                  <c:v>133</c:v>
                </c:pt>
                <c:pt idx="4">
                  <c:v>78</c:v>
                </c:pt>
                <c:pt idx="5">
                  <c:v>15</c:v>
                </c:pt>
                <c:pt idx="6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0F-43D3-A160-FA45361FC674}"/>
            </c:ext>
          </c:extLst>
        </c:ser>
        <c:ser>
          <c:idx val="3"/>
          <c:order val="3"/>
          <c:tx>
            <c:strRef>
              <c:f>'215_05 Compétences régionales'!$A$43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'215_05 Compétences régionales'!$B$39:$H$39</c:f>
              <c:strCache>
                <c:ptCount val="7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OCTA+</c:v>
                </c:pt>
                <c:pt idx="6">
                  <c:v>TOTAL ENERGIES</c:v>
                </c:pt>
              </c:strCache>
            </c:strRef>
          </c:cat>
          <c:val>
            <c:numRef>
              <c:f>'215_05 Compétences régionales'!$B$43:$H$43</c:f>
              <c:numCache>
                <c:formatCode>#,##0</c:formatCode>
                <c:ptCount val="7"/>
                <c:pt idx="0">
                  <c:v>31</c:v>
                </c:pt>
                <c:pt idx="1">
                  <c:v>143</c:v>
                </c:pt>
                <c:pt idx="2">
                  <c:v>180</c:v>
                </c:pt>
                <c:pt idx="3">
                  <c:v>106</c:v>
                </c:pt>
                <c:pt idx="4">
                  <c:v>175</c:v>
                </c:pt>
                <c:pt idx="5">
                  <c:v>8</c:v>
                </c:pt>
                <c:pt idx="6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0F-43D3-A160-FA45361FC674}"/>
            </c:ext>
          </c:extLst>
        </c:ser>
        <c:ser>
          <c:idx val="4"/>
          <c:order val="4"/>
          <c:tx>
            <c:strRef>
              <c:f>'215_05 Compétences régionales'!$A$44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'215_05 Compétences régionales'!$B$39:$H$39</c:f>
              <c:strCache>
                <c:ptCount val="7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OCTA+</c:v>
                </c:pt>
                <c:pt idx="6">
                  <c:v>TOTAL ENERGIES</c:v>
                </c:pt>
              </c:strCache>
            </c:strRef>
          </c:cat>
          <c:val>
            <c:numRef>
              <c:f>'215_05 Compétences régionales'!$B$44:$H$44</c:f>
              <c:numCache>
                <c:formatCode>#,##0</c:formatCode>
                <c:ptCount val="7"/>
                <c:pt idx="0">
                  <c:v>58</c:v>
                </c:pt>
                <c:pt idx="1">
                  <c:v>295</c:v>
                </c:pt>
                <c:pt idx="2">
                  <c:v>512</c:v>
                </c:pt>
                <c:pt idx="3">
                  <c:v>458</c:v>
                </c:pt>
                <c:pt idx="4">
                  <c:v>310</c:v>
                </c:pt>
                <c:pt idx="5">
                  <c:v>164</c:v>
                </c:pt>
                <c:pt idx="6">
                  <c:v>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0F-43D3-A160-FA45361FC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6962928"/>
        <c:axId val="236963320"/>
        <c:extLst/>
      </c:barChart>
      <c:catAx>
        <c:axId val="23696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36963320"/>
        <c:crosses val="autoZero"/>
        <c:auto val="1"/>
        <c:lblAlgn val="ctr"/>
        <c:lblOffset val="100"/>
        <c:noMultiLvlLbl val="0"/>
      </c:catAx>
      <c:valAx>
        <c:axId val="236963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36962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 w="76200" cap="flat" cmpd="sng" algn="ctr">
      <a:noFill/>
      <a:round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'215_09 Service à la clientèle'!$A$44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'215_09 Service à la clientèle'!$B$43:$G$43</c:f>
              <c:strCache>
                <c:ptCount val="6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TOTAL ENERGIES</c:v>
                </c:pt>
              </c:strCache>
            </c:strRef>
          </c:cat>
          <c:val>
            <c:numRef>
              <c:f>'215_09 Service à la clientèle'!$B$44:$G$44</c:f>
              <c:numCache>
                <c:formatCode>#,##0</c:formatCode>
                <c:ptCount val="6"/>
                <c:pt idx="0">
                  <c:v>12</c:v>
                </c:pt>
                <c:pt idx="1">
                  <c:v>32</c:v>
                </c:pt>
                <c:pt idx="2">
                  <c:v>124</c:v>
                </c:pt>
                <c:pt idx="3">
                  <c:v>131</c:v>
                </c:pt>
                <c:pt idx="4">
                  <c:v>5</c:v>
                </c:pt>
                <c:pt idx="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EE-49F2-AEEA-F34750E2B969}"/>
            </c:ext>
          </c:extLst>
        </c:ser>
        <c:ser>
          <c:idx val="1"/>
          <c:order val="1"/>
          <c:tx>
            <c:strRef>
              <c:f>'215_09 Service à la clientèle'!$A$45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'215_09 Service à la clientèle'!$B$43:$G$43</c:f>
              <c:strCache>
                <c:ptCount val="6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TOTAL ENERGIES</c:v>
                </c:pt>
              </c:strCache>
            </c:strRef>
          </c:cat>
          <c:val>
            <c:numRef>
              <c:f>'215_09 Service à la clientèle'!$B$45:$G$45</c:f>
              <c:numCache>
                <c:formatCode>#,##0</c:formatCode>
                <c:ptCount val="6"/>
                <c:pt idx="0">
                  <c:v>8</c:v>
                </c:pt>
                <c:pt idx="1">
                  <c:v>34</c:v>
                </c:pt>
                <c:pt idx="2">
                  <c:v>90</c:v>
                </c:pt>
                <c:pt idx="3">
                  <c:v>99</c:v>
                </c:pt>
                <c:pt idx="4">
                  <c:v>50</c:v>
                </c:pt>
                <c:pt idx="5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EE-49F2-AEEA-F34750E2B969}"/>
            </c:ext>
          </c:extLst>
        </c:ser>
        <c:ser>
          <c:idx val="2"/>
          <c:order val="2"/>
          <c:tx>
            <c:strRef>
              <c:f>'215_09 Service à la clientèle'!$A$46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'215_09 Service à la clientèle'!$B$43:$G$43</c:f>
              <c:strCache>
                <c:ptCount val="6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TOTAL ENERGIES</c:v>
                </c:pt>
              </c:strCache>
            </c:strRef>
          </c:cat>
          <c:val>
            <c:numRef>
              <c:f>'215_09 Service à la clientèle'!$B$46:$G$46</c:f>
              <c:numCache>
                <c:formatCode>#,##0</c:formatCode>
                <c:ptCount val="6"/>
                <c:pt idx="0">
                  <c:v>33</c:v>
                </c:pt>
                <c:pt idx="1">
                  <c:v>48</c:v>
                </c:pt>
                <c:pt idx="2">
                  <c:v>172</c:v>
                </c:pt>
                <c:pt idx="3">
                  <c:v>72</c:v>
                </c:pt>
                <c:pt idx="4">
                  <c:v>30</c:v>
                </c:pt>
                <c:pt idx="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EE-49F2-AEEA-F34750E2B969}"/>
            </c:ext>
          </c:extLst>
        </c:ser>
        <c:ser>
          <c:idx val="3"/>
          <c:order val="3"/>
          <c:tx>
            <c:strRef>
              <c:f>'215_09 Service à la clientèle'!$A$47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'215_09 Service à la clientèle'!$B$43:$G$43</c:f>
              <c:strCache>
                <c:ptCount val="6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TOTAL ENERGIES</c:v>
                </c:pt>
              </c:strCache>
            </c:strRef>
          </c:cat>
          <c:val>
            <c:numRef>
              <c:f>'215_09 Service à la clientèle'!$B$47:$G$47</c:f>
              <c:numCache>
                <c:formatCode>#,##0</c:formatCode>
                <c:ptCount val="6"/>
                <c:pt idx="0">
                  <c:v>56</c:v>
                </c:pt>
                <c:pt idx="1">
                  <c:v>41</c:v>
                </c:pt>
                <c:pt idx="2">
                  <c:v>132</c:v>
                </c:pt>
                <c:pt idx="3">
                  <c:v>118</c:v>
                </c:pt>
                <c:pt idx="4">
                  <c:v>354</c:v>
                </c:pt>
                <c:pt idx="5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EE-49F2-AEEA-F34750E2B969}"/>
            </c:ext>
          </c:extLst>
        </c:ser>
        <c:ser>
          <c:idx val="4"/>
          <c:order val="4"/>
          <c:tx>
            <c:strRef>
              <c:f>'215_09 Service à la clientèle'!$A$48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'215_09 Service à la clientèle'!$B$43:$G$43</c:f>
              <c:strCache>
                <c:ptCount val="6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TOTAL ENERGIES</c:v>
                </c:pt>
              </c:strCache>
            </c:strRef>
          </c:cat>
          <c:val>
            <c:numRef>
              <c:f>'215_09 Service à la clientèle'!$B$48:$G$48</c:f>
              <c:numCache>
                <c:formatCode>#,##0</c:formatCode>
                <c:ptCount val="6"/>
                <c:pt idx="0">
                  <c:v>244</c:v>
                </c:pt>
                <c:pt idx="1">
                  <c:v>676</c:v>
                </c:pt>
                <c:pt idx="2">
                  <c:v>881</c:v>
                </c:pt>
                <c:pt idx="3">
                  <c:v>1238</c:v>
                </c:pt>
                <c:pt idx="4">
                  <c:v>474</c:v>
                </c:pt>
                <c:pt idx="5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EE-49F2-AEEA-F34750E2B9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8868456"/>
        <c:axId val="268868848"/>
        <c:extLst/>
      </c:barChart>
      <c:catAx>
        <c:axId val="268868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68868848"/>
        <c:crosses val="autoZero"/>
        <c:auto val="1"/>
        <c:lblAlgn val="ctr"/>
        <c:lblOffset val="100"/>
        <c:noMultiLvlLbl val="0"/>
      </c:catAx>
      <c:valAx>
        <c:axId val="26886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68868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 w="76200" cap="flat" cmpd="sng" algn="ctr">
      <a:noFill/>
      <a:round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'215_06 désactivation'!$A$40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'215_06 désactivation'!$B$39:$I$39</c:f>
              <c:strCache>
                <c:ptCount val="8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</c:strCache>
            </c:strRef>
          </c:cat>
          <c:val>
            <c:numRef>
              <c:f>'215_06 désactivation'!$B$40:$I$40</c:f>
              <c:numCache>
                <c:formatCode>#,##0</c:formatCode>
                <c:ptCount val="8"/>
                <c:pt idx="0">
                  <c:v>1</c:v>
                </c:pt>
                <c:pt idx="1">
                  <c:v>5</c:v>
                </c:pt>
                <c:pt idx="2">
                  <c:v>33</c:v>
                </c:pt>
                <c:pt idx="3">
                  <c:v>57</c:v>
                </c:pt>
                <c:pt idx="4">
                  <c:v>106</c:v>
                </c:pt>
                <c:pt idx="5">
                  <c:v>10</c:v>
                </c:pt>
                <c:pt idx="6">
                  <c:v>8</c:v>
                </c:pt>
                <c:pt idx="7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FF-48C9-B3DA-00E13EB22F84}"/>
            </c:ext>
          </c:extLst>
        </c:ser>
        <c:ser>
          <c:idx val="1"/>
          <c:order val="1"/>
          <c:tx>
            <c:strRef>
              <c:f>'215_06 désactivation'!$A$41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'215_06 désactivation'!$B$39:$I$39</c:f>
              <c:strCache>
                <c:ptCount val="8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</c:strCache>
            </c:strRef>
          </c:cat>
          <c:val>
            <c:numRef>
              <c:f>'215_06 désactivation'!$B$41:$I$41</c:f>
              <c:numCache>
                <c:formatCode>#,##0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34</c:v>
                </c:pt>
                <c:pt idx="3">
                  <c:v>57</c:v>
                </c:pt>
                <c:pt idx="4">
                  <c:v>97</c:v>
                </c:pt>
                <c:pt idx="5">
                  <c:v>20</c:v>
                </c:pt>
                <c:pt idx="6">
                  <c:v>4</c:v>
                </c:pt>
                <c:pt idx="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FF-48C9-B3DA-00E13EB22F84}"/>
            </c:ext>
          </c:extLst>
        </c:ser>
        <c:ser>
          <c:idx val="2"/>
          <c:order val="2"/>
          <c:tx>
            <c:strRef>
              <c:f>'215_06 désactivation'!$A$42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'215_06 désactivation'!$B$39:$I$39</c:f>
              <c:strCache>
                <c:ptCount val="8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</c:strCache>
            </c:strRef>
          </c:cat>
          <c:val>
            <c:numRef>
              <c:f>'215_06 désactivation'!$B$42:$I$42</c:f>
              <c:numCache>
                <c:formatCode>#,##0</c:formatCode>
                <c:ptCount val="8"/>
                <c:pt idx="0">
                  <c:v>4</c:v>
                </c:pt>
                <c:pt idx="1">
                  <c:v>5</c:v>
                </c:pt>
                <c:pt idx="2">
                  <c:v>28</c:v>
                </c:pt>
                <c:pt idx="3">
                  <c:v>61</c:v>
                </c:pt>
                <c:pt idx="4">
                  <c:v>68</c:v>
                </c:pt>
                <c:pt idx="5">
                  <c:v>42</c:v>
                </c:pt>
                <c:pt idx="6">
                  <c:v>6</c:v>
                </c:pt>
                <c:pt idx="7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FF-48C9-B3DA-00E13EB22F84}"/>
            </c:ext>
          </c:extLst>
        </c:ser>
        <c:ser>
          <c:idx val="3"/>
          <c:order val="3"/>
          <c:tx>
            <c:strRef>
              <c:f>'215_06 désactivation'!$A$43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'215_06 désactivation'!$B$39:$I$39</c:f>
              <c:strCache>
                <c:ptCount val="8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</c:strCache>
            </c:strRef>
          </c:cat>
          <c:val>
            <c:numRef>
              <c:f>'215_06 désactivation'!$B$43:$I$43</c:f>
              <c:numCache>
                <c:formatCode>#,##0</c:formatCode>
                <c:ptCount val="8"/>
                <c:pt idx="0" formatCode="General">
                  <c:v>23</c:v>
                </c:pt>
                <c:pt idx="1">
                  <c:v>8</c:v>
                </c:pt>
                <c:pt idx="2">
                  <c:v>47</c:v>
                </c:pt>
                <c:pt idx="3">
                  <c:v>70</c:v>
                </c:pt>
                <c:pt idx="4">
                  <c:v>58</c:v>
                </c:pt>
                <c:pt idx="5">
                  <c:v>61</c:v>
                </c:pt>
                <c:pt idx="6">
                  <c:v>5</c:v>
                </c:pt>
                <c:pt idx="7" formatCode="General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FF-48C9-B3DA-00E13EB22F84}"/>
            </c:ext>
          </c:extLst>
        </c:ser>
        <c:ser>
          <c:idx val="4"/>
          <c:order val="4"/>
          <c:tx>
            <c:strRef>
              <c:f>'215_06 désactivation'!$A$44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'215_06 désactivation'!$B$39:$I$39</c:f>
              <c:strCache>
                <c:ptCount val="8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</c:strCache>
            </c:strRef>
          </c:cat>
          <c:val>
            <c:numRef>
              <c:f>'215_06 désactivation'!$B$44:$I$44</c:f>
              <c:numCache>
                <c:formatCode>#,##0</c:formatCode>
                <c:ptCount val="8"/>
                <c:pt idx="0" formatCode="General">
                  <c:v>22</c:v>
                </c:pt>
                <c:pt idx="1">
                  <c:v>48</c:v>
                </c:pt>
                <c:pt idx="2">
                  <c:v>178</c:v>
                </c:pt>
                <c:pt idx="3">
                  <c:v>321</c:v>
                </c:pt>
                <c:pt idx="4">
                  <c:v>359</c:v>
                </c:pt>
                <c:pt idx="5">
                  <c:v>155</c:v>
                </c:pt>
                <c:pt idx="6">
                  <c:v>23</c:v>
                </c:pt>
                <c:pt idx="7">
                  <c:v>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FF-48C9-B3DA-00E13EB22F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4693784"/>
        <c:axId val="234694176"/>
        <c:extLst/>
      </c:barChart>
      <c:catAx>
        <c:axId val="234693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34694176"/>
        <c:crosses val="autoZero"/>
        <c:auto val="1"/>
        <c:lblAlgn val="ctr"/>
        <c:lblOffset val="100"/>
        <c:noMultiLvlLbl val="0"/>
      </c:catAx>
      <c:valAx>
        <c:axId val="23469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34693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 w="76200" cap="flat" cmpd="sng" algn="ctr">
      <a:noFill/>
      <a:round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06973738966646E-2"/>
          <c:y val="0.11107932491465949"/>
          <c:w val="0.93470267428871789"/>
          <c:h val="0.692746222338927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'218_06 Désactivation'!$A$38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'218_06 Désactivation'!$B$37:$E$37</c:f>
              <c:strCache>
                <c:ptCount val="4"/>
                <c:pt idx="0">
                  <c:v>FLUVIUS</c:v>
                </c:pt>
                <c:pt idx="1">
                  <c:v>ORES</c:v>
                </c:pt>
                <c:pt idx="2">
                  <c:v>RESA</c:v>
                </c:pt>
                <c:pt idx="3">
                  <c:v>SIBELGA</c:v>
                </c:pt>
              </c:strCache>
            </c:strRef>
          </c:cat>
          <c:val>
            <c:numRef>
              <c:f>'218_06 Désactivation'!$B$38:$E$38</c:f>
              <c:numCache>
                <c:formatCode>#,##0</c:formatCode>
                <c:ptCount val="4"/>
                <c:pt idx="0">
                  <c:v>150</c:v>
                </c:pt>
                <c:pt idx="1">
                  <c:v>30</c:v>
                </c:pt>
                <c:pt idx="2">
                  <c:v>7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0E-4F2F-A152-8228F1C56DF7}"/>
            </c:ext>
          </c:extLst>
        </c:ser>
        <c:ser>
          <c:idx val="1"/>
          <c:order val="1"/>
          <c:tx>
            <c:strRef>
              <c:f>'218_06 Désactivation'!$A$39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'218_06 Désactivation'!$B$37:$E$37</c:f>
              <c:strCache>
                <c:ptCount val="4"/>
                <c:pt idx="0">
                  <c:v>FLUVIUS</c:v>
                </c:pt>
                <c:pt idx="1">
                  <c:v>ORES</c:v>
                </c:pt>
                <c:pt idx="2">
                  <c:v>RESA</c:v>
                </c:pt>
                <c:pt idx="3">
                  <c:v>SIBELGA</c:v>
                </c:pt>
              </c:strCache>
            </c:strRef>
          </c:cat>
          <c:val>
            <c:numRef>
              <c:f>'218_06 Désactivation'!$B$39:$E$39</c:f>
              <c:numCache>
                <c:formatCode>#,##0</c:formatCode>
                <c:ptCount val="4"/>
                <c:pt idx="0">
                  <c:v>146</c:v>
                </c:pt>
                <c:pt idx="1">
                  <c:v>27</c:v>
                </c:pt>
                <c:pt idx="2">
                  <c:v>10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0E-4F2F-A152-8228F1C56DF7}"/>
            </c:ext>
          </c:extLst>
        </c:ser>
        <c:ser>
          <c:idx val="2"/>
          <c:order val="2"/>
          <c:tx>
            <c:strRef>
              <c:f>'218_06 Désactivation'!$A$40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'218_06 Désactivation'!$B$37:$E$37</c:f>
              <c:strCache>
                <c:ptCount val="4"/>
                <c:pt idx="0">
                  <c:v>FLUVIUS</c:v>
                </c:pt>
                <c:pt idx="1">
                  <c:v>ORES</c:v>
                </c:pt>
                <c:pt idx="2">
                  <c:v>RESA</c:v>
                </c:pt>
                <c:pt idx="3">
                  <c:v>SIBELGA</c:v>
                </c:pt>
              </c:strCache>
            </c:strRef>
          </c:cat>
          <c:val>
            <c:numRef>
              <c:f>'218_06 Désactivation'!$B$40:$E$40</c:f>
              <c:numCache>
                <c:formatCode>#,##0</c:formatCode>
                <c:ptCount val="4"/>
                <c:pt idx="0">
                  <c:v>105</c:v>
                </c:pt>
                <c:pt idx="1">
                  <c:v>22</c:v>
                </c:pt>
                <c:pt idx="2">
                  <c:v>16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0E-4F2F-A152-8228F1C56DF7}"/>
            </c:ext>
          </c:extLst>
        </c:ser>
        <c:ser>
          <c:idx val="3"/>
          <c:order val="3"/>
          <c:tx>
            <c:strRef>
              <c:f>'218_06 Désactivation'!$A$41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'218_06 Désactivation'!$B$37:$E$37</c:f>
              <c:strCache>
                <c:ptCount val="4"/>
                <c:pt idx="0">
                  <c:v>FLUVIUS</c:v>
                </c:pt>
                <c:pt idx="1">
                  <c:v>ORES</c:v>
                </c:pt>
                <c:pt idx="2">
                  <c:v>RESA</c:v>
                </c:pt>
                <c:pt idx="3">
                  <c:v>SIBELGA</c:v>
                </c:pt>
              </c:strCache>
            </c:strRef>
          </c:cat>
          <c:val>
            <c:numRef>
              <c:f>'218_06 Désactivation'!$B$41:$E$41</c:f>
              <c:numCache>
                <c:formatCode>#,##0</c:formatCode>
                <c:ptCount val="4"/>
                <c:pt idx="0">
                  <c:v>138</c:v>
                </c:pt>
                <c:pt idx="1">
                  <c:v>21</c:v>
                </c:pt>
                <c:pt idx="2">
                  <c:v>17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0E-4F2F-A152-8228F1C56DF7}"/>
            </c:ext>
          </c:extLst>
        </c:ser>
        <c:ser>
          <c:idx val="4"/>
          <c:order val="4"/>
          <c:tx>
            <c:strRef>
              <c:f>'218_06 Désactivation'!$A$42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'218_06 Désactivation'!$B$37:$E$37</c:f>
              <c:strCache>
                <c:ptCount val="4"/>
                <c:pt idx="0">
                  <c:v>FLUVIUS</c:v>
                </c:pt>
                <c:pt idx="1">
                  <c:v>ORES</c:v>
                </c:pt>
                <c:pt idx="2">
                  <c:v>RESA</c:v>
                </c:pt>
                <c:pt idx="3">
                  <c:v>SIBELGA</c:v>
                </c:pt>
              </c:strCache>
            </c:strRef>
          </c:cat>
          <c:val>
            <c:numRef>
              <c:f>'218_06 Désactivation'!$B$42:$E$42</c:f>
              <c:numCache>
                <c:formatCode>#,##0</c:formatCode>
                <c:ptCount val="4"/>
                <c:pt idx="0">
                  <c:v>757</c:v>
                </c:pt>
                <c:pt idx="1">
                  <c:v>48</c:v>
                </c:pt>
                <c:pt idx="2">
                  <c:v>29</c:v>
                </c:pt>
                <c:pt idx="3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0E-4F2F-A152-8228F1C56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0034880"/>
        <c:axId val="280035272"/>
        <c:extLst/>
      </c:barChart>
      <c:catAx>
        <c:axId val="28003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80035272"/>
        <c:crosses val="autoZero"/>
        <c:auto val="1"/>
        <c:lblAlgn val="ctr"/>
        <c:lblOffset val="100"/>
        <c:noMultiLvlLbl val="0"/>
      </c:catAx>
      <c:valAx>
        <c:axId val="280035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80034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 w="76200" cap="flat" cmpd="sng" algn="ctr">
      <a:noFill/>
      <a:round/>
    </a:ln>
    <a:effectLst/>
  </c:spPr>
  <c:txPr>
    <a:bodyPr/>
    <a:lstStyle/>
    <a:p>
      <a:pPr>
        <a:defRPr sz="1050"/>
      </a:pPr>
      <a:endParaRPr lang="nl-BE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'218_04 Raccordement'!$A$35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'218_04 Raccordement'!$B$34:$E$34</c:f>
              <c:strCache>
                <c:ptCount val="4"/>
                <c:pt idx="0">
                  <c:v>FLUVIUS</c:v>
                </c:pt>
                <c:pt idx="1">
                  <c:v>ORES</c:v>
                </c:pt>
                <c:pt idx="2">
                  <c:v>RESA</c:v>
                </c:pt>
                <c:pt idx="3">
                  <c:v>SIBELGA</c:v>
                </c:pt>
              </c:strCache>
            </c:strRef>
          </c:cat>
          <c:val>
            <c:numRef>
              <c:f>'218_04 Raccordement'!$B$35:$E$35</c:f>
              <c:numCache>
                <c:formatCode>#,##0</c:formatCode>
                <c:ptCount val="4"/>
                <c:pt idx="0">
                  <c:v>137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2F-4DCC-B909-DB0DB068FCFE}"/>
            </c:ext>
          </c:extLst>
        </c:ser>
        <c:ser>
          <c:idx val="1"/>
          <c:order val="1"/>
          <c:tx>
            <c:strRef>
              <c:f>'218_04 Raccordement'!$A$36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'218_04 Raccordement'!$B$34:$E$34</c:f>
              <c:strCache>
                <c:ptCount val="4"/>
                <c:pt idx="0">
                  <c:v>FLUVIUS</c:v>
                </c:pt>
                <c:pt idx="1">
                  <c:v>ORES</c:v>
                </c:pt>
                <c:pt idx="2">
                  <c:v>RESA</c:v>
                </c:pt>
                <c:pt idx="3">
                  <c:v>SIBELGA</c:v>
                </c:pt>
              </c:strCache>
            </c:strRef>
          </c:cat>
          <c:val>
            <c:numRef>
              <c:f>'218_04 Raccordement'!$B$36:$E$36</c:f>
              <c:numCache>
                <c:formatCode>#,##0</c:formatCode>
                <c:ptCount val="4"/>
                <c:pt idx="0">
                  <c:v>164</c:v>
                </c:pt>
                <c:pt idx="1">
                  <c:v>6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2F-4DCC-B909-DB0DB068FCFE}"/>
            </c:ext>
          </c:extLst>
        </c:ser>
        <c:ser>
          <c:idx val="2"/>
          <c:order val="2"/>
          <c:tx>
            <c:strRef>
              <c:f>'218_04 Raccordement'!$A$37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'218_04 Raccordement'!$B$34:$E$34</c:f>
              <c:strCache>
                <c:ptCount val="4"/>
                <c:pt idx="0">
                  <c:v>FLUVIUS</c:v>
                </c:pt>
                <c:pt idx="1">
                  <c:v>ORES</c:v>
                </c:pt>
                <c:pt idx="2">
                  <c:v>RESA</c:v>
                </c:pt>
                <c:pt idx="3">
                  <c:v>SIBELGA</c:v>
                </c:pt>
              </c:strCache>
            </c:strRef>
          </c:cat>
          <c:val>
            <c:numRef>
              <c:f>'218_04 Raccordement'!$B$37:$E$37</c:f>
              <c:numCache>
                <c:formatCode>#,##0</c:formatCode>
                <c:ptCount val="4"/>
                <c:pt idx="0">
                  <c:v>104</c:v>
                </c:pt>
                <c:pt idx="1">
                  <c:v>4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2F-4DCC-B909-DB0DB068FCFE}"/>
            </c:ext>
          </c:extLst>
        </c:ser>
        <c:ser>
          <c:idx val="3"/>
          <c:order val="3"/>
          <c:tx>
            <c:strRef>
              <c:f>'218_04 Raccordement'!$A$38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'218_04 Raccordement'!$B$34:$E$34</c:f>
              <c:strCache>
                <c:ptCount val="4"/>
                <c:pt idx="0">
                  <c:v>FLUVIUS</c:v>
                </c:pt>
                <c:pt idx="1">
                  <c:v>ORES</c:v>
                </c:pt>
                <c:pt idx="2">
                  <c:v>RESA</c:v>
                </c:pt>
                <c:pt idx="3">
                  <c:v>SIBELGA</c:v>
                </c:pt>
              </c:strCache>
            </c:strRef>
          </c:cat>
          <c:val>
            <c:numRef>
              <c:f>'218_04 Raccordement'!$B$38:$E$38</c:f>
              <c:numCache>
                <c:formatCode>#,##0</c:formatCode>
                <c:ptCount val="4"/>
                <c:pt idx="0">
                  <c:v>85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2F-4DCC-B909-DB0DB068FCFE}"/>
            </c:ext>
          </c:extLst>
        </c:ser>
        <c:ser>
          <c:idx val="4"/>
          <c:order val="4"/>
          <c:tx>
            <c:strRef>
              <c:f>'218_04 Raccordement'!$A$39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'218_04 Raccordement'!$B$34:$E$34</c:f>
              <c:strCache>
                <c:ptCount val="4"/>
                <c:pt idx="0">
                  <c:v>FLUVIUS</c:v>
                </c:pt>
                <c:pt idx="1">
                  <c:v>ORES</c:v>
                </c:pt>
                <c:pt idx="2">
                  <c:v>RESA</c:v>
                </c:pt>
                <c:pt idx="3">
                  <c:v>SIBELGA</c:v>
                </c:pt>
              </c:strCache>
            </c:strRef>
          </c:cat>
          <c:val>
            <c:numRef>
              <c:f>'218_04 Raccordement'!$B$39:$E$39</c:f>
              <c:numCache>
                <c:formatCode>General</c:formatCode>
                <c:ptCount val="4"/>
                <c:pt idx="0" formatCode="#,##0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2F-4DCC-B909-DB0DB068FC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5764720"/>
        <c:axId val="275765112"/>
        <c:extLst/>
      </c:barChart>
      <c:catAx>
        <c:axId val="27576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75765112"/>
        <c:crosses val="autoZero"/>
        <c:auto val="1"/>
        <c:lblAlgn val="ctr"/>
        <c:lblOffset val="100"/>
        <c:noMultiLvlLbl val="0"/>
      </c:catAx>
      <c:valAx>
        <c:axId val="275765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75764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 w="76200" cap="flat" cmpd="sng" algn="ctr">
      <a:noFill/>
      <a:round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'CREW 302_2'!$A$5</c:f>
              <c:strCache>
                <c:ptCount val="1"/>
                <c:pt idx="0">
                  <c:v>Bevoegd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'CREW 302_2'!$I$4:$M$4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  <c:extLst/>
            </c:numRef>
          </c:cat>
          <c:val>
            <c:numRef>
              <c:f>'CREW 302_2'!$I$5:$M$5</c:f>
              <c:numCache>
                <c:formatCode>General</c:formatCode>
                <c:ptCount val="5"/>
                <c:pt idx="0">
                  <c:v>5907</c:v>
                </c:pt>
                <c:pt idx="1">
                  <c:v>5969</c:v>
                </c:pt>
                <c:pt idx="2">
                  <c:v>5648</c:v>
                </c:pt>
                <c:pt idx="3">
                  <c:v>7398</c:v>
                </c:pt>
                <c:pt idx="4">
                  <c:v>23395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CD3-41A3-A743-4CED4FD30228}"/>
            </c:ext>
          </c:extLst>
        </c:ser>
        <c:ser>
          <c:idx val="1"/>
          <c:order val="1"/>
          <c:tx>
            <c:strRef>
              <c:f>'CREW 302_2'!$A$11</c:f>
              <c:strCache>
                <c:ptCount val="1"/>
                <c:pt idx="0">
                  <c:v>Niet bevoegd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'CREW 302_2'!$I$4:$M$4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  <c:extLst/>
            </c:numRef>
          </c:cat>
          <c:val>
            <c:numRef>
              <c:f>'CREW 302_2'!$I$6:$M$6</c:f>
              <c:numCache>
                <c:formatCode>General</c:formatCode>
                <c:ptCount val="5"/>
                <c:pt idx="0">
                  <c:v>806</c:v>
                </c:pt>
                <c:pt idx="1">
                  <c:v>1086</c:v>
                </c:pt>
                <c:pt idx="2">
                  <c:v>991</c:v>
                </c:pt>
                <c:pt idx="3">
                  <c:v>1690</c:v>
                </c:pt>
                <c:pt idx="4">
                  <c:v>3525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CD3-41A3-A743-4CED4FD302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239576024"/>
        <c:axId val="239576416"/>
      </c:barChart>
      <c:catAx>
        <c:axId val="239576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39576416"/>
        <c:crosses val="autoZero"/>
        <c:auto val="1"/>
        <c:lblAlgn val="ctr"/>
        <c:lblOffset val="100"/>
        <c:noMultiLvlLbl val="0"/>
      </c:catAx>
      <c:valAx>
        <c:axId val="23957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39576024"/>
        <c:crosses val="autoZero"/>
        <c:crossBetween val="between"/>
      </c:valAx>
      <c:spPr>
        <a:noFill/>
        <a:ln w="0">
          <a:solidFill>
            <a:schemeClr val="accent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1137997918682"/>
          <c:y val="4.5434104363673677E-2"/>
          <c:w val="0.68736518164648375"/>
          <c:h val="0.83732790179930838"/>
        </c:manualLayout>
      </c:layout>
      <c:pieChart>
        <c:varyColors val="1"/>
        <c:ser>
          <c:idx val="0"/>
          <c:order val="0"/>
          <c:tx>
            <c:strRef>
              <c:f>'CREW 302_1'!$M$1</c:f>
              <c:strCache>
                <c:ptCount val="1"/>
                <c:pt idx="0">
                  <c:v>2022</c:v>
                </c:pt>
              </c:strCache>
            </c:strRef>
          </c:tx>
          <c:dLbls>
            <c:dLbl>
              <c:idx val="0"/>
              <c:layout>
                <c:manualLayout>
                  <c:x val="4.9688976377952755E-2"/>
                  <c:y val="-5.645851560221638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7B-4C07-B164-595E17DA3690}"/>
                </c:ext>
              </c:extLst>
            </c:dLbl>
            <c:dLbl>
              <c:idx val="1"/>
              <c:layout>
                <c:manualLayout>
                  <c:x val="-2.9568312936291131E-2"/>
                  <c:y val="-9.674251063444663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7B-4C07-B164-595E17DA369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'CREW 302_1'!$B$2:$B$3</c:f>
              <c:strCache>
                <c:ptCount val="2"/>
                <c:pt idx="0">
                  <c:v>Recevable</c:v>
                </c:pt>
                <c:pt idx="1">
                  <c:v>Non recevable</c:v>
                </c:pt>
              </c:strCache>
            </c:strRef>
          </c:cat>
          <c:val>
            <c:numRef>
              <c:f>'CREW 302_1'!$M$2:$M$3</c:f>
              <c:numCache>
                <c:formatCode>General</c:formatCode>
                <c:ptCount val="2"/>
                <c:pt idx="0">
                  <c:v>10583</c:v>
                </c:pt>
                <c:pt idx="1">
                  <c:v>12812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7B-4C07-B164-595E17DA3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nl-BE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05561697099074"/>
          <c:y val="0.28183983806187851"/>
          <c:w val="0.49407888446933823"/>
          <c:h val="0.65502029786140059"/>
        </c:manualLayout>
      </c:layout>
      <c:pieChart>
        <c:varyColors val="1"/>
        <c:ser>
          <c:idx val="0"/>
          <c:order val="0"/>
          <c:tx>
            <c:strRef>
              <c:f>'CREW 301'!$C$3</c:f>
              <c:strCache>
                <c:ptCount val="1"/>
                <c:pt idx="0">
                  <c:v>2022</c:v>
                </c:pt>
              </c:strCache>
            </c:strRef>
          </c:tx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nl-BE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'CREW 301'!$A$4:$A$9</c:f>
              <c:strCache>
                <c:ptCount val="6"/>
                <c:pt idx="0">
                  <c:v>Ingetrokken klacht</c:v>
                </c:pt>
                <c:pt idx="1">
                  <c:v>Rechtsvordering</c:v>
                </c:pt>
                <c:pt idx="2">
                  <c:v>Ouder dan 1 jaar</c:v>
                </c:pt>
                <c:pt idx="3">
                  <c:v>Geen adresgegevens</c:v>
                </c:pt>
                <c:pt idx="4">
                  <c:v>Kennisname klacht</c:v>
                </c:pt>
                <c:pt idx="5">
                  <c:v>Geen voorafgaande stappen</c:v>
                </c:pt>
              </c:strCache>
            </c:strRef>
          </c:cat>
          <c:val>
            <c:numRef>
              <c:f>'CREW 301'!$C$4:$C$9</c:f>
              <c:numCache>
                <c:formatCode>General</c:formatCode>
                <c:ptCount val="6"/>
                <c:pt idx="0">
                  <c:v>220</c:v>
                </c:pt>
                <c:pt idx="1">
                  <c:v>352</c:v>
                </c:pt>
                <c:pt idx="2">
                  <c:v>1</c:v>
                </c:pt>
                <c:pt idx="3">
                  <c:v>222</c:v>
                </c:pt>
                <c:pt idx="4">
                  <c:v>3422</c:v>
                </c:pt>
                <c:pt idx="5">
                  <c:v>5542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B5-4CE0-B6AF-C538333652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CREW_BXL_326!$N$3</c:f>
              <c:strCache>
                <c:ptCount val="1"/>
                <c:pt idx="0">
                  <c:v>% Ontvankelijke klachten in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CREW_BXL_326!$K$4:$K$14</c:f>
              <c:strCache>
                <c:ptCount val="11"/>
                <c:pt idx="0">
                  <c:v>AECO (ENERGIE 2030)</c:v>
                </c:pt>
                <c:pt idx="1">
                  <c:v>ANTARGAZ</c:v>
                </c:pt>
                <c:pt idx="2">
                  <c:v>BEE</c:v>
                </c:pt>
                <c:pt idx="3">
                  <c:v>BOLT ENERGIE</c:v>
                </c:pt>
                <c:pt idx="4">
                  <c:v>ENECO</c:v>
                </c:pt>
                <c:pt idx="5">
                  <c:v>ENGIE ELECTRABEL</c:v>
                </c:pt>
                <c:pt idx="6">
                  <c:v>ESSENT</c:v>
                </c:pt>
                <c:pt idx="7">
                  <c:v>LUMINUS</c:v>
                </c:pt>
                <c:pt idx="8">
                  <c:v>MEGA</c:v>
                </c:pt>
                <c:pt idx="9">
                  <c:v>OCTA+</c:v>
                </c:pt>
                <c:pt idx="10">
                  <c:v>TOTAL ENERGIES</c:v>
                </c:pt>
              </c:strCache>
            </c:strRef>
          </c:cat>
          <c:val>
            <c:numRef>
              <c:f>CREW_BXL_326!$N$4:$N$14</c:f>
              <c:numCache>
                <c:formatCode>0.00%</c:formatCode>
                <c:ptCount val="11"/>
                <c:pt idx="0">
                  <c:v>1.3986013986013986E-2</c:v>
                </c:pt>
                <c:pt idx="1">
                  <c:v>2.331002331002331E-3</c:v>
                </c:pt>
                <c:pt idx="2">
                  <c:v>2.331002331002331E-3</c:v>
                </c:pt>
                <c:pt idx="3">
                  <c:v>9.324009324009324E-3</c:v>
                </c:pt>
                <c:pt idx="4">
                  <c:v>9.324009324009324E-3</c:v>
                </c:pt>
                <c:pt idx="5">
                  <c:v>0.351981351981352</c:v>
                </c:pt>
                <c:pt idx="6">
                  <c:v>2.331002331002331E-3</c:v>
                </c:pt>
                <c:pt idx="7">
                  <c:v>3.0303030303030304E-2</c:v>
                </c:pt>
                <c:pt idx="8">
                  <c:v>0.24242424242424243</c:v>
                </c:pt>
                <c:pt idx="9">
                  <c:v>1.3986013986013986E-2</c:v>
                </c:pt>
                <c:pt idx="10">
                  <c:v>0.32167832167832167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8B-4822-AEA1-AE0DA0EFBDE0}"/>
            </c:ext>
          </c:extLst>
        </c:ser>
        <c:ser>
          <c:idx val="1"/>
          <c:order val="1"/>
          <c:tx>
            <c:strRef>
              <c:f>CREW_BXL_326!$O$3</c:f>
              <c:strCache>
                <c:ptCount val="1"/>
                <c:pt idx="0">
                  <c:v>% toegangspunten op 31/12/2021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CREW_BXL_326!$K$4:$K$14</c:f>
              <c:strCache>
                <c:ptCount val="11"/>
                <c:pt idx="0">
                  <c:v>AECO (ENERGIE 2030)</c:v>
                </c:pt>
                <c:pt idx="1">
                  <c:v>ANTARGAZ</c:v>
                </c:pt>
                <c:pt idx="2">
                  <c:v>BEE</c:v>
                </c:pt>
                <c:pt idx="3">
                  <c:v>BOLT ENERGIE</c:v>
                </c:pt>
                <c:pt idx="4">
                  <c:v>ENECO</c:v>
                </c:pt>
                <c:pt idx="5">
                  <c:v>ENGIE ELECTRABEL</c:v>
                </c:pt>
                <c:pt idx="6">
                  <c:v>ESSENT</c:v>
                </c:pt>
                <c:pt idx="7">
                  <c:v>LUMINUS</c:v>
                </c:pt>
                <c:pt idx="8">
                  <c:v>MEGA</c:v>
                </c:pt>
                <c:pt idx="9">
                  <c:v>OCTA+</c:v>
                </c:pt>
                <c:pt idx="10">
                  <c:v>TOTAL ENERGIES</c:v>
                </c:pt>
              </c:strCache>
            </c:strRef>
          </c:cat>
          <c:val>
            <c:numRef>
              <c:f>CREW_BXL_326!$O$4:$O$14</c:f>
              <c:numCache>
                <c:formatCode>0.00%</c:formatCode>
                <c:ptCount val="11"/>
                <c:pt idx="0">
                  <c:v>2.6689907351650187E-3</c:v>
                </c:pt>
                <c:pt idx="1">
                  <c:v>9.0508078616876946E-4</c:v>
                </c:pt>
                <c:pt idx="2">
                  <c:v>2.0042370114558924E-4</c:v>
                </c:pt>
                <c:pt idx="3">
                  <c:v>1.5516966183715076E-3</c:v>
                </c:pt>
                <c:pt idx="4">
                  <c:v>8.6871431369846125E-3</c:v>
                </c:pt>
                <c:pt idx="5">
                  <c:v>0.64948706042819937</c:v>
                </c:pt>
                <c:pt idx="6">
                  <c:v>0</c:v>
                </c:pt>
                <c:pt idx="7">
                  <c:v>7.64131231272627E-2</c:v>
                </c:pt>
                <c:pt idx="8">
                  <c:v>4.5358332184600204E-2</c:v>
                </c:pt>
                <c:pt idx="9">
                  <c:v>2.4400905443543997E-2</c:v>
                </c:pt>
                <c:pt idx="10">
                  <c:v>0.18822778289669381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8B-4822-AEA1-AE0DA0EFBDE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38637656"/>
        <c:axId val="238640008"/>
      </c:barChart>
      <c:catAx>
        <c:axId val="2386376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38640008"/>
        <c:crosses val="autoZero"/>
        <c:auto val="1"/>
        <c:lblAlgn val="ctr"/>
        <c:lblOffset val="100"/>
        <c:noMultiLvlLbl val="0"/>
      </c:catAx>
      <c:valAx>
        <c:axId val="23864000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238637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CREW_VL_326!$P$2</c:f>
              <c:strCache>
                <c:ptCount val="1"/>
                <c:pt idx="0">
                  <c:v>% Ontvankelijke klachten in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CREW_VL_326!$M$3:$M$23</c:f>
              <c:strCache>
                <c:ptCount val="15"/>
                <c:pt idx="0">
                  <c:v>ANTARGAZ</c:v>
                </c:pt>
                <c:pt idx="1">
                  <c:v>BEE</c:v>
                </c:pt>
                <c:pt idx="2">
                  <c:v>BOLT ENERGIE</c:v>
                </c:pt>
                <c:pt idx="3">
                  <c:v>EBEM</c:v>
                </c:pt>
                <c:pt idx="4">
                  <c:v>ECOPOWER</c:v>
                </c:pt>
                <c:pt idx="5">
                  <c:v>ELEGANT</c:v>
                </c:pt>
                <c:pt idx="6">
                  <c:v>ELEXYS</c:v>
                </c:pt>
                <c:pt idx="7">
                  <c:v>ELINDUS</c:v>
                </c:pt>
                <c:pt idx="8">
                  <c:v>ENECO</c:v>
                </c:pt>
                <c:pt idx="9">
                  <c:v>ENERGIE.BE</c:v>
                </c:pt>
                <c:pt idx="10">
                  <c:v>ENGIE ELECTRABEL</c:v>
                </c:pt>
                <c:pt idx="11">
                  <c:v>LUMINUS</c:v>
                </c:pt>
                <c:pt idx="12">
                  <c:v>MEGA</c:v>
                </c:pt>
                <c:pt idx="13">
                  <c:v>OCTA+</c:v>
                </c:pt>
                <c:pt idx="14">
                  <c:v>TOTAL ENERGIES</c:v>
                </c:pt>
              </c:strCache>
            </c:strRef>
          </c:cat>
          <c:val>
            <c:numRef>
              <c:f>CREW_VL_326!$P$3:$P$23</c:f>
              <c:numCache>
                <c:formatCode>0.00%</c:formatCode>
                <c:ptCount val="15"/>
                <c:pt idx="0">
                  <c:v>1.7497677299473522E-2</c:v>
                </c:pt>
                <c:pt idx="1">
                  <c:v>1.2387736141220192E-3</c:v>
                </c:pt>
                <c:pt idx="2">
                  <c:v>5.2647878600185815E-3</c:v>
                </c:pt>
                <c:pt idx="3">
                  <c:v>7.7423350882626198E-4</c:v>
                </c:pt>
                <c:pt idx="4">
                  <c:v>9.2908021059151438E-4</c:v>
                </c:pt>
                <c:pt idx="5">
                  <c:v>3.4685661195416537E-2</c:v>
                </c:pt>
                <c:pt idx="6">
                  <c:v>1.0839269123567668E-3</c:v>
                </c:pt>
                <c:pt idx="7">
                  <c:v>5.5744812635490863E-3</c:v>
                </c:pt>
                <c:pt idx="8">
                  <c:v>0.145401052957572</c:v>
                </c:pt>
                <c:pt idx="9">
                  <c:v>2.7872406317745431E-3</c:v>
                </c:pt>
                <c:pt idx="10">
                  <c:v>0.17420253948590894</c:v>
                </c:pt>
                <c:pt idx="11">
                  <c:v>0.21570145555899659</c:v>
                </c:pt>
                <c:pt idx="12">
                  <c:v>0.24698048931557759</c:v>
                </c:pt>
                <c:pt idx="13">
                  <c:v>1.7807370703004026E-2</c:v>
                </c:pt>
                <c:pt idx="14">
                  <c:v>0.12542582842985445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C9-4348-87A2-3529C20FD51E}"/>
            </c:ext>
          </c:extLst>
        </c:ser>
        <c:ser>
          <c:idx val="1"/>
          <c:order val="1"/>
          <c:tx>
            <c:strRef>
              <c:f>CREW_VL_326!$Q$2</c:f>
              <c:strCache>
                <c:ptCount val="1"/>
                <c:pt idx="0">
                  <c:v>% toegangspunten op 31/12/2021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CREW_VL_326!$M$3:$M$23</c:f>
              <c:strCache>
                <c:ptCount val="15"/>
                <c:pt idx="0">
                  <c:v>ANTARGAZ</c:v>
                </c:pt>
                <c:pt idx="1">
                  <c:v>BEE</c:v>
                </c:pt>
                <c:pt idx="2">
                  <c:v>BOLT ENERGIE</c:v>
                </c:pt>
                <c:pt idx="3">
                  <c:v>EBEM</c:v>
                </c:pt>
                <c:pt idx="4">
                  <c:v>ECOPOWER</c:v>
                </c:pt>
                <c:pt idx="5">
                  <c:v>ELEGANT</c:v>
                </c:pt>
                <c:pt idx="6">
                  <c:v>ELEXYS</c:v>
                </c:pt>
                <c:pt idx="7">
                  <c:v>ELINDUS</c:v>
                </c:pt>
                <c:pt idx="8">
                  <c:v>ENECO</c:v>
                </c:pt>
                <c:pt idx="9">
                  <c:v>ENERGIE.BE</c:v>
                </c:pt>
                <c:pt idx="10">
                  <c:v>ENGIE ELECTRABEL</c:v>
                </c:pt>
                <c:pt idx="11">
                  <c:v>LUMINUS</c:v>
                </c:pt>
                <c:pt idx="12">
                  <c:v>MEGA</c:v>
                </c:pt>
                <c:pt idx="13">
                  <c:v>OCTA+</c:v>
                </c:pt>
                <c:pt idx="14">
                  <c:v>TOTAL ENERGIES</c:v>
                </c:pt>
              </c:strCache>
            </c:strRef>
          </c:cat>
          <c:val>
            <c:numRef>
              <c:f>CREW_VL_326!$Q$3:$Q$23</c:f>
              <c:numCache>
                <c:formatCode>0.00%</c:formatCode>
                <c:ptCount val="15"/>
                <c:pt idx="0">
                  <c:v>3.916010700879601E-3</c:v>
                </c:pt>
                <c:pt idx="1">
                  <c:v>7.2518068239117034E-4</c:v>
                </c:pt>
                <c:pt idx="2">
                  <c:v>3.4916171774329093E-3</c:v>
                </c:pt>
                <c:pt idx="3">
                  <c:v>3.2228696285506193E-3</c:v>
                </c:pt>
                <c:pt idx="4">
                  <c:v>9.3371827553364335E-3</c:v>
                </c:pt>
                <c:pt idx="5">
                  <c:v>2.7003438567987002E-2</c:v>
                </c:pt>
                <c:pt idx="6">
                  <c:v>9.9637934898313637E-4</c:v>
                </c:pt>
                <c:pt idx="7">
                  <c:v>4.7471146842960393E-3</c:v>
                </c:pt>
                <c:pt idx="8">
                  <c:v>0.12597659532746933</c:v>
                </c:pt>
                <c:pt idx="9">
                  <c:v>3.6264286514650682E-3</c:v>
                </c:pt>
                <c:pt idx="10">
                  <c:v>0.40925209395484341</c:v>
                </c:pt>
                <c:pt idx="11">
                  <c:v>0.24664774637234579</c:v>
                </c:pt>
                <c:pt idx="12">
                  <c:v>5.3167019160737294E-2</c:v>
                </c:pt>
                <c:pt idx="13">
                  <c:v>1.1312783629334976E-2</c:v>
                </c:pt>
                <c:pt idx="14">
                  <c:v>8.0886709339458795E-2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C9-4348-87A2-3529C20FD5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39432896"/>
        <c:axId val="239433288"/>
      </c:barChart>
      <c:catAx>
        <c:axId val="2394328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39433288"/>
        <c:crosses val="autoZero"/>
        <c:auto val="1"/>
        <c:lblAlgn val="ctr"/>
        <c:lblOffset val="100"/>
        <c:noMultiLvlLbl val="0"/>
      </c:catAx>
      <c:valAx>
        <c:axId val="23943328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239432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nl-B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09475729557605"/>
          <c:y val="0.15940963303931058"/>
          <c:w val="0.82450625614499917"/>
          <c:h val="0.783579340179557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'CREW 206_3'!$E$4</c:f>
              <c:strCache>
                <c:ptCount val="1"/>
                <c:pt idx="0">
                  <c:v>% klachten in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'CREW 206_3'!$D$5:$D$32</c:f>
              <c:strCache>
                <c:ptCount val="13"/>
                <c:pt idx="0">
                  <c:v>ANTARGAZ</c:v>
                </c:pt>
                <c:pt idx="1">
                  <c:v>BOLT ENERGIE</c:v>
                </c:pt>
                <c:pt idx="2">
                  <c:v>ECOPOWER</c:v>
                </c:pt>
                <c:pt idx="3">
                  <c:v>ELEGANT</c:v>
                </c:pt>
                <c:pt idx="4">
                  <c:v>ELINDUS</c:v>
                </c:pt>
                <c:pt idx="5">
                  <c:v>ENECO</c:v>
                </c:pt>
                <c:pt idx="6">
                  <c:v>ENERGIE.BE</c:v>
                </c:pt>
                <c:pt idx="7">
                  <c:v>ENGIE ELECTRABEL</c:v>
                </c:pt>
                <c:pt idx="8">
                  <c:v>LUMINUS</c:v>
                </c:pt>
                <c:pt idx="9">
                  <c:v>MEGA</c:v>
                </c:pt>
                <c:pt idx="10">
                  <c:v>OCTA+</c:v>
                </c:pt>
                <c:pt idx="11">
                  <c:v>TOTAL ENERGIES</c:v>
                </c:pt>
                <c:pt idx="12">
                  <c:v>VLAAMSE ENERGIELEVERANCIER</c:v>
                </c:pt>
              </c:strCache>
            </c:strRef>
          </c:cat>
          <c:val>
            <c:numRef>
              <c:f>'CREW 206_3'!$E$5:$E$32</c:f>
              <c:numCache>
                <c:formatCode>0.00%</c:formatCode>
                <c:ptCount val="13"/>
                <c:pt idx="0">
                  <c:v>1.7282878901471808E-2</c:v>
                </c:pt>
                <c:pt idx="1">
                  <c:v>7.1814702284654537E-3</c:v>
                </c:pt>
                <c:pt idx="2">
                  <c:v>1.0653829459811388E-3</c:v>
                </c:pt>
                <c:pt idx="3">
                  <c:v>3.9103499980270684E-2</c:v>
                </c:pt>
                <c:pt idx="4">
                  <c:v>4.8928698259874523E-3</c:v>
                </c:pt>
                <c:pt idx="5">
                  <c:v>0.12745136724144734</c:v>
                </c:pt>
                <c:pt idx="6">
                  <c:v>3.9853213905220375E-3</c:v>
                </c:pt>
                <c:pt idx="7">
                  <c:v>0.19693801049599494</c:v>
                </c:pt>
                <c:pt idx="8">
                  <c:v>0.20408002209683146</c:v>
                </c:pt>
                <c:pt idx="9">
                  <c:v>0.21587815175788186</c:v>
                </c:pt>
                <c:pt idx="10">
                  <c:v>2.2057372844572466E-2</c:v>
                </c:pt>
                <c:pt idx="11">
                  <c:v>0.13340962001341594</c:v>
                </c:pt>
                <c:pt idx="12">
                  <c:v>1.298188848991832E-2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D0-4B83-BE74-8F3A86D3435F}"/>
            </c:ext>
          </c:extLst>
        </c:ser>
        <c:ser>
          <c:idx val="1"/>
          <c:order val="1"/>
          <c:tx>
            <c:strRef>
              <c:f>'CREW 206_3'!$F$4</c:f>
              <c:strCache>
                <c:ptCount val="1"/>
                <c:pt idx="0">
                  <c:v>% aansluitingspunten op 31/12/2021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'CREW 206_3'!$D$5:$D$32</c:f>
              <c:strCache>
                <c:ptCount val="13"/>
                <c:pt idx="0">
                  <c:v>ANTARGAZ</c:v>
                </c:pt>
                <c:pt idx="1">
                  <c:v>BOLT ENERGIE</c:v>
                </c:pt>
                <c:pt idx="2">
                  <c:v>ECOPOWER</c:v>
                </c:pt>
                <c:pt idx="3">
                  <c:v>ELEGANT</c:v>
                </c:pt>
                <c:pt idx="4">
                  <c:v>ELINDUS</c:v>
                </c:pt>
                <c:pt idx="5">
                  <c:v>ENECO</c:v>
                </c:pt>
                <c:pt idx="6">
                  <c:v>ENERGIE.BE</c:v>
                </c:pt>
                <c:pt idx="7">
                  <c:v>ENGIE ELECTRABEL</c:v>
                </c:pt>
                <c:pt idx="8">
                  <c:v>LUMINUS</c:v>
                </c:pt>
                <c:pt idx="9">
                  <c:v>MEGA</c:v>
                </c:pt>
                <c:pt idx="10">
                  <c:v>OCTA+</c:v>
                </c:pt>
                <c:pt idx="11">
                  <c:v>TOTAL ENERGIES</c:v>
                </c:pt>
                <c:pt idx="12">
                  <c:v>VLAAMSE ENERGIELEVERANCIER</c:v>
                </c:pt>
              </c:strCache>
            </c:strRef>
          </c:cat>
          <c:val>
            <c:numRef>
              <c:f>'CREW 206_3'!$F$5:$F$32</c:f>
              <c:numCache>
                <c:formatCode>0.00%</c:formatCode>
                <c:ptCount val="13"/>
                <c:pt idx="0">
                  <c:v>2.7709121783734149E-3</c:v>
                </c:pt>
                <c:pt idx="1">
                  <c:v>2.4426756437851576E-3</c:v>
                </c:pt>
                <c:pt idx="2">
                  <c:v>5.6742893439631608E-3</c:v>
                </c:pt>
                <c:pt idx="3">
                  <c:v>1.6653136441064784E-2</c:v>
                </c:pt>
                <c:pt idx="4">
                  <c:v>3.0289263101000029E-3</c:v>
                </c:pt>
                <c:pt idx="5">
                  <c:v>9.6081164329998484E-2</c:v>
                </c:pt>
                <c:pt idx="6">
                  <c:v>2.2038130764753887E-3</c:v>
                </c:pt>
                <c:pt idx="7">
                  <c:v>0.44810702745376757</c:v>
                </c:pt>
                <c:pt idx="8">
                  <c:v>0.22886438670838871</c:v>
                </c:pt>
                <c:pt idx="9">
                  <c:v>5.7081450539488932E-2</c:v>
                </c:pt>
                <c:pt idx="10">
                  <c:v>1.2784839621607647E-2</c:v>
                </c:pt>
                <c:pt idx="11">
                  <c:v>0.10962249074607047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D0-4B83-BE74-8F3A86D34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40111928"/>
        <c:axId val="240112320"/>
      </c:barChart>
      <c:catAx>
        <c:axId val="240111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40112320"/>
        <c:crosses val="autoZero"/>
        <c:auto val="1"/>
        <c:lblAlgn val="ctr"/>
        <c:lblOffset val="100"/>
        <c:noMultiLvlLbl val="0"/>
      </c:catAx>
      <c:valAx>
        <c:axId val="2401123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40111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nl-BE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CREW_WA_326!$P$2</c:f>
              <c:strCache>
                <c:ptCount val="1"/>
                <c:pt idx="0">
                  <c:v>% Ontvankelijke klachten in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CREW_WA_326!$M$3:$M$19</c:f>
              <c:strCache>
                <c:ptCount val="11"/>
                <c:pt idx="0">
                  <c:v>ANTARGAZ</c:v>
                </c:pt>
                <c:pt idx="1">
                  <c:v>BEE</c:v>
                </c:pt>
                <c:pt idx="2">
                  <c:v>BOLT ENERGIE</c:v>
                </c:pt>
                <c:pt idx="3">
                  <c:v>COCITER</c:v>
                </c:pt>
                <c:pt idx="4">
                  <c:v>ELEGANT</c:v>
                </c:pt>
                <c:pt idx="5">
                  <c:v>ENECO</c:v>
                </c:pt>
                <c:pt idx="6">
                  <c:v>ENGIE ELECTRABEL</c:v>
                </c:pt>
                <c:pt idx="7">
                  <c:v>LUMINUS</c:v>
                </c:pt>
                <c:pt idx="8">
                  <c:v>MEGA</c:v>
                </c:pt>
                <c:pt idx="9">
                  <c:v>OCTA+</c:v>
                </c:pt>
                <c:pt idx="10">
                  <c:v>TOTAL ENERGIES</c:v>
                </c:pt>
              </c:strCache>
              <c:extLst/>
            </c:strRef>
          </c:cat>
          <c:val>
            <c:numRef>
              <c:f>CREW_WA_326!$P$3:$P$19</c:f>
              <c:numCache>
                <c:formatCode>0.00%</c:formatCode>
                <c:ptCount val="11"/>
                <c:pt idx="0">
                  <c:v>4.1200706297822246E-3</c:v>
                </c:pt>
                <c:pt idx="1">
                  <c:v>1.1771630370806356E-3</c:v>
                </c:pt>
                <c:pt idx="2">
                  <c:v>2.942907592701589E-3</c:v>
                </c:pt>
                <c:pt idx="3">
                  <c:v>5.885815185403178E-4</c:v>
                </c:pt>
                <c:pt idx="4">
                  <c:v>2.942907592701589E-3</c:v>
                </c:pt>
                <c:pt idx="5">
                  <c:v>0.10476751030017657</c:v>
                </c:pt>
                <c:pt idx="6">
                  <c:v>0.18658034137728075</c:v>
                </c:pt>
                <c:pt idx="7">
                  <c:v>0.19540906415538553</c:v>
                </c:pt>
                <c:pt idx="8">
                  <c:v>0.27781047675103004</c:v>
                </c:pt>
                <c:pt idx="9">
                  <c:v>1.6480282519128898E-2</c:v>
                </c:pt>
                <c:pt idx="10">
                  <c:v>0.18893466745144202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230-4981-9DE3-01D0AC700ED2}"/>
            </c:ext>
          </c:extLst>
        </c:ser>
        <c:ser>
          <c:idx val="1"/>
          <c:order val="1"/>
          <c:tx>
            <c:strRef>
              <c:f>CREW_WA_326!$Q$2</c:f>
              <c:strCache>
                <c:ptCount val="1"/>
                <c:pt idx="0">
                  <c:v>% toegangspunten op 31/12/2021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CREW_WA_326!$M$3:$M$19</c:f>
              <c:strCache>
                <c:ptCount val="11"/>
                <c:pt idx="0">
                  <c:v>ANTARGAZ</c:v>
                </c:pt>
                <c:pt idx="1">
                  <c:v>BEE</c:v>
                </c:pt>
                <c:pt idx="2">
                  <c:v>BOLT ENERGIE</c:v>
                </c:pt>
                <c:pt idx="3">
                  <c:v>COCITER</c:v>
                </c:pt>
                <c:pt idx="4">
                  <c:v>ELEGANT</c:v>
                </c:pt>
                <c:pt idx="5">
                  <c:v>ENECO</c:v>
                </c:pt>
                <c:pt idx="6">
                  <c:v>ENGIE ELECTRABEL</c:v>
                </c:pt>
                <c:pt idx="7">
                  <c:v>LUMINUS</c:v>
                </c:pt>
                <c:pt idx="8">
                  <c:v>MEGA</c:v>
                </c:pt>
                <c:pt idx="9">
                  <c:v>OCTA+</c:v>
                </c:pt>
                <c:pt idx="10">
                  <c:v>TOTAL ENERGIES</c:v>
                </c:pt>
              </c:strCache>
              <c:extLst/>
            </c:strRef>
          </c:cat>
          <c:val>
            <c:numRef>
              <c:f>CREW_WA_326!$Q$3:$Q$19</c:f>
              <c:numCache>
                <c:formatCode>0.00%</c:formatCode>
                <c:ptCount val="11"/>
                <c:pt idx="0">
                  <c:v>1.0362044735555047E-3</c:v>
                </c:pt>
                <c:pt idx="1">
                  <c:v>1.6754164938369436E-4</c:v>
                </c:pt>
                <c:pt idx="2">
                  <c:v>5.0455960922941672E-4</c:v>
                </c:pt>
                <c:pt idx="3">
                  <c:v>2.5328582837544186E-3</c:v>
                </c:pt>
                <c:pt idx="4">
                  <c:v>8.7794919734781186E-4</c:v>
                </c:pt>
                <c:pt idx="5">
                  <c:v>6.7296024813189123E-2</c:v>
                </c:pt>
                <c:pt idx="6">
                  <c:v>0.44804622447021242</c:v>
                </c:pt>
                <c:pt idx="7">
                  <c:v>0.25460101097649307</c:v>
                </c:pt>
                <c:pt idx="8">
                  <c:v>7.073275675274103E-2</c:v>
                </c:pt>
                <c:pt idx="9">
                  <c:v>1.1081738656695166E-2</c:v>
                </c:pt>
                <c:pt idx="10">
                  <c:v>0.13958927919171407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F230-4981-9DE3-01D0AC700E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38637264"/>
        <c:axId val="238636872"/>
      </c:barChart>
      <c:catAx>
        <c:axId val="2386372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38636872"/>
        <c:crosses val="autoZero"/>
        <c:auto val="1"/>
        <c:lblAlgn val="ctr"/>
        <c:lblOffset val="100"/>
        <c:noMultiLvlLbl val="0"/>
      </c:catAx>
      <c:valAx>
        <c:axId val="23863687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23863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'331_10 Cond.contract'!$A$37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'331_10 Cond.contract'!$B$36:$J$36</c:f>
              <c:strCache>
                <c:ptCount val="9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  <c:pt idx="8">
                  <c:v>VLAAMSE ENERGIELEVERANCIER</c:v>
                </c:pt>
              </c:strCache>
            </c:strRef>
          </c:cat>
          <c:val>
            <c:numRef>
              <c:f>'331_10 Cond.contract'!$B$37:$J$37</c:f>
              <c:numCache>
                <c:formatCode>#,##0</c:formatCode>
                <c:ptCount val="9"/>
                <c:pt idx="0">
                  <c:v>5</c:v>
                </c:pt>
                <c:pt idx="1">
                  <c:v>19</c:v>
                </c:pt>
                <c:pt idx="2">
                  <c:v>102</c:v>
                </c:pt>
                <c:pt idx="3">
                  <c:v>194</c:v>
                </c:pt>
                <c:pt idx="4">
                  <c:v>273</c:v>
                </c:pt>
                <c:pt idx="5">
                  <c:v>21</c:v>
                </c:pt>
                <c:pt idx="6">
                  <c:v>30</c:v>
                </c:pt>
                <c:pt idx="7">
                  <c:v>110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3C-4131-8191-EBD957DE923F}"/>
            </c:ext>
          </c:extLst>
        </c:ser>
        <c:ser>
          <c:idx val="1"/>
          <c:order val="1"/>
          <c:tx>
            <c:strRef>
              <c:f>'331_10 Cond.contract'!$A$38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'331_10 Cond.contract'!$B$36:$J$36</c:f>
              <c:strCache>
                <c:ptCount val="9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  <c:pt idx="8">
                  <c:v>VLAAMSE ENERGIELEVERANCIER</c:v>
                </c:pt>
              </c:strCache>
            </c:strRef>
          </c:cat>
          <c:val>
            <c:numRef>
              <c:f>'331_10 Cond.contract'!$B$38:$J$38</c:f>
              <c:numCache>
                <c:formatCode>#,##0</c:formatCode>
                <c:ptCount val="9"/>
                <c:pt idx="0">
                  <c:v>17</c:v>
                </c:pt>
                <c:pt idx="1">
                  <c:v>42</c:v>
                </c:pt>
                <c:pt idx="2">
                  <c:v>188</c:v>
                </c:pt>
                <c:pt idx="3">
                  <c:v>336</c:v>
                </c:pt>
                <c:pt idx="4">
                  <c:v>457</c:v>
                </c:pt>
                <c:pt idx="5">
                  <c:v>191</c:v>
                </c:pt>
                <c:pt idx="6">
                  <c:v>29</c:v>
                </c:pt>
                <c:pt idx="7">
                  <c:v>212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3C-4131-8191-EBD957DE923F}"/>
            </c:ext>
          </c:extLst>
        </c:ser>
        <c:ser>
          <c:idx val="2"/>
          <c:order val="2"/>
          <c:tx>
            <c:strRef>
              <c:f>'331_10 Cond.contract'!$A$39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'331_10 Cond.contract'!$B$36:$J$36</c:f>
              <c:strCache>
                <c:ptCount val="9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  <c:pt idx="8">
                  <c:v>VLAAMSE ENERGIELEVERANCIER</c:v>
                </c:pt>
              </c:strCache>
            </c:strRef>
          </c:cat>
          <c:val>
            <c:numRef>
              <c:f>'331_10 Cond.contract'!$B$39:$J$39</c:f>
              <c:numCache>
                <c:formatCode>#,##0</c:formatCode>
                <c:ptCount val="9"/>
                <c:pt idx="0">
                  <c:v>39</c:v>
                </c:pt>
                <c:pt idx="1">
                  <c:v>47</c:v>
                </c:pt>
                <c:pt idx="2">
                  <c:v>149</c:v>
                </c:pt>
                <c:pt idx="3">
                  <c:v>488</c:v>
                </c:pt>
                <c:pt idx="4">
                  <c:v>294</c:v>
                </c:pt>
                <c:pt idx="5">
                  <c:v>264</c:v>
                </c:pt>
                <c:pt idx="6">
                  <c:v>26</c:v>
                </c:pt>
                <c:pt idx="7">
                  <c:v>173</c:v>
                </c:pt>
                <c:pt idx="8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3C-4131-8191-EBD957DE923F}"/>
            </c:ext>
          </c:extLst>
        </c:ser>
        <c:ser>
          <c:idx val="3"/>
          <c:order val="3"/>
          <c:tx>
            <c:strRef>
              <c:f>'331_10 Cond.contract'!$A$40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'331_10 Cond.contract'!$B$36:$J$36</c:f>
              <c:strCache>
                <c:ptCount val="9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  <c:pt idx="8">
                  <c:v>VLAAMSE ENERGIELEVERANCIER</c:v>
                </c:pt>
              </c:strCache>
            </c:strRef>
          </c:cat>
          <c:val>
            <c:numRef>
              <c:f>'331_10 Cond.contract'!$B$40:$J$40</c:f>
              <c:numCache>
                <c:formatCode>#,##0</c:formatCode>
                <c:ptCount val="9"/>
                <c:pt idx="0">
                  <c:v>35</c:v>
                </c:pt>
                <c:pt idx="1">
                  <c:v>65</c:v>
                </c:pt>
                <c:pt idx="2">
                  <c:v>140</c:v>
                </c:pt>
                <c:pt idx="3">
                  <c:v>320</c:v>
                </c:pt>
                <c:pt idx="4">
                  <c:v>263</c:v>
                </c:pt>
                <c:pt idx="5">
                  <c:v>1357</c:v>
                </c:pt>
                <c:pt idx="6">
                  <c:v>49</c:v>
                </c:pt>
                <c:pt idx="7">
                  <c:v>167</c:v>
                </c:pt>
                <c:pt idx="8">
                  <c:v>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3C-4131-8191-EBD957DE923F}"/>
            </c:ext>
          </c:extLst>
        </c:ser>
        <c:ser>
          <c:idx val="4"/>
          <c:order val="4"/>
          <c:tx>
            <c:strRef>
              <c:f>'331_10 Cond.contract'!$A$41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'331_10 Cond.contract'!$B$36:$J$36</c:f>
              <c:strCache>
                <c:ptCount val="9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  <c:pt idx="8">
                  <c:v>VLAAMSE ENERGIELEVERANCIER</c:v>
                </c:pt>
              </c:strCache>
            </c:strRef>
          </c:cat>
          <c:val>
            <c:numRef>
              <c:f>'331_10 Cond.contract'!$B$41:$J$41</c:f>
              <c:numCache>
                <c:formatCode>#,##0</c:formatCode>
                <c:ptCount val="9"/>
                <c:pt idx="0">
                  <c:v>111</c:v>
                </c:pt>
                <c:pt idx="1">
                  <c:v>169</c:v>
                </c:pt>
                <c:pt idx="2">
                  <c:v>856</c:v>
                </c:pt>
                <c:pt idx="3">
                  <c:v>1037</c:v>
                </c:pt>
                <c:pt idx="4">
                  <c:v>1073</c:v>
                </c:pt>
                <c:pt idx="5">
                  <c:v>1327</c:v>
                </c:pt>
                <c:pt idx="6">
                  <c:v>124</c:v>
                </c:pt>
                <c:pt idx="7">
                  <c:v>666</c:v>
                </c:pt>
                <c:pt idx="8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3C-4131-8191-EBD957DE9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6450224"/>
        <c:axId val="306450616"/>
        <c:extLst/>
      </c:barChart>
      <c:catAx>
        <c:axId val="30645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06450616"/>
        <c:crosses val="autoZero"/>
        <c:auto val="1"/>
        <c:lblAlgn val="ctr"/>
        <c:lblOffset val="100"/>
        <c:noMultiLvlLbl val="0"/>
      </c:catAx>
      <c:valAx>
        <c:axId val="306450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0645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 w="76200" cap="flat" cmpd="sng" algn="ctr">
      <a:noFill/>
      <a:round/>
    </a:ln>
    <a:effectLst/>
  </c:spPr>
  <c:txPr>
    <a:bodyPr/>
    <a:lstStyle/>
    <a:p>
      <a:pPr>
        <a:defRPr sz="1000"/>
      </a:pPr>
      <a:endParaRPr lang="nl-BE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'331_20 Précontractuele info'!$A$37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'331_20 Précontractuele info'!$B$36:$H$36</c:f>
              <c:strCache>
                <c:ptCount val="7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OCTA+</c:v>
                </c:pt>
                <c:pt idx="6">
                  <c:v>TOTAL ENERGIES</c:v>
                </c:pt>
              </c:strCache>
            </c:strRef>
          </c:cat>
          <c:val>
            <c:numRef>
              <c:f>'331_20 Précontractuele info'!$B$37:$H$37</c:f>
              <c:numCache>
                <c:formatCode>#,##0</c:formatCode>
                <c:ptCount val="7"/>
                <c:pt idx="0">
                  <c:v>5</c:v>
                </c:pt>
                <c:pt idx="1">
                  <c:v>20</c:v>
                </c:pt>
                <c:pt idx="2">
                  <c:v>41</c:v>
                </c:pt>
                <c:pt idx="3">
                  <c:v>50</c:v>
                </c:pt>
                <c:pt idx="4">
                  <c:v>9</c:v>
                </c:pt>
                <c:pt idx="5">
                  <c:v>2</c:v>
                </c:pt>
                <c:pt idx="6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84-47A3-8B79-EA340C3A3048}"/>
            </c:ext>
          </c:extLst>
        </c:ser>
        <c:ser>
          <c:idx val="1"/>
          <c:order val="1"/>
          <c:tx>
            <c:strRef>
              <c:f>'331_20 Précontractuele info'!$A$38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'331_20 Précontractuele info'!$B$36:$H$36</c:f>
              <c:strCache>
                <c:ptCount val="7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OCTA+</c:v>
                </c:pt>
                <c:pt idx="6">
                  <c:v>TOTAL ENERGIES</c:v>
                </c:pt>
              </c:strCache>
            </c:strRef>
          </c:cat>
          <c:val>
            <c:numRef>
              <c:f>'331_20 Précontractuele info'!$B$38:$H$38</c:f>
              <c:numCache>
                <c:formatCode>#,##0</c:formatCode>
                <c:ptCount val="7"/>
                <c:pt idx="0">
                  <c:v>5</c:v>
                </c:pt>
                <c:pt idx="1">
                  <c:v>24</c:v>
                </c:pt>
                <c:pt idx="2">
                  <c:v>36</c:v>
                </c:pt>
                <c:pt idx="3">
                  <c:v>50</c:v>
                </c:pt>
                <c:pt idx="4">
                  <c:v>24</c:v>
                </c:pt>
                <c:pt idx="5">
                  <c:v>3</c:v>
                </c:pt>
                <c:pt idx="6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84-47A3-8B79-EA340C3A3048}"/>
            </c:ext>
          </c:extLst>
        </c:ser>
        <c:ser>
          <c:idx val="2"/>
          <c:order val="2"/>
          <c:tx>
            <c:strRef>
              <c:f>'331_20 Précontractuele info'!$A$39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'331_20 Précontractuele info'!$B$36:$H$36</c:f>
              <c:strCache>
                <c:ptCount val="7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OCTA+</c:v>
                </c:pt>
                <c:pt idx="6">
                  <c:v>TOTAL ENERGIES</c:v>
                </c:pt>
              </c:strCache>
            </c:strRef>
          </c:cat>
          <c:val>
            <c:numRef>
              <c:f>'331_20 Précontractuele info'!$B$39:$H$39</c:f>
              <c:numCache>
                <c:formatCode>#,##0</c:formatCode>
                <c:ptCount val="7"/>
                <c:pt idx="0">
                  <c:v>18</c:v>
                </c:pt>
                <c:pt idx="1">
                  <c:v>18</c:v>
                </c:pt>
                <c:pt idx="2">
                  <c:v>36</c:v>
                </c:pt>
                <c:pt idx="3">
                  <c:v>29</c:v>
                </c:pt>
                <c:pt idx="4">
                  <c:v>38</c:v>
                </c:pt>
                <c:pt idx="5">
                  <c:v>3</c:v>
                </c:pt>
                <c:pt idx="6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84-47A3-8B79-EA340C3A3048}"/>
            </c:ext>
          </c:extLst>
        </c:ser>
        <c:ser>
          <c:idx val="3"/>
          <c:order val="3"/>
          <c:tx>
            <c:strRef>
              <c:f>'331_20 Précontractuele info'!$A$40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'331_20 Précontractuele info'!$B$36:$H$36</c:f>
              <c:strCache>
                <c:ptCount val="7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OCTA+</c:v>
                </c:pt>
                <c:pt idx="6">
                  <c:v>TOTAL ENERGIES</c:v>
                </c:pt>
              </c:strCache>
            </c:strRef>
          </c:cat>
          <c:val>
            <c:numRef>
              <c:f>'331_20 Précontractuele info'!$B$40:$H$40</c:f>
              <c:numCache>
                <c:formatCode>#,##0</c:formatCode>
                <c:ptCount val="7"/>
                <c:pt idx="0">
                  <c:v>15</c:v>
                </c:pt>
                <c:pt idx="1">
                  <c:v>49</c:v>
                </c:pt>
                <c:pt idx="2">
                  <c:v>47</c:v>
                </c:pt>
                <c:pt idx="3">
                  <c:v>36</c:v>
                </c:pt>
                <c:pt idx="4">
                  <c:v>88</c:v>
                </c:pt>
                <c:pt idx="5">
                  <c:v>12</c:v>
                </c:pt>
                <c:pt idx="6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84-47A3-8B79-EA340C3A3048}"/>
            </c:ext>
          </c:extLst>
        </c:ser>
        <c:ser>
          <c:idx val="4"/>
          <c:order val="4"/>
          <c:tx>
            <c:strRef>
              <c:f>'331_20 Précontractuele info'!$A$41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'331_20 Précontractuele info'!$B$36:$H$36</c:f>
              <c:strCache>
                <c:ptCount val="7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OCTA+</c:v>
                </c:pt>
                <c:pt idx="6">
                  <c:v>TOTAL ENERGIES</c:v>
                </c:pt>
              </c:strCache>
            </c:strRef>
          </c:cat>
          <c:val>
            <c:numRef>
              <c:f>'331_20 Précontractuele info'!$B$41:$H$41</c:f>
              <c:numCache>
                <c:formatCode>#,##0</c:formatCode>
                <c:ptCount val="7"/>
                <c:pt idx="0">
                  <c:v>31</c:v>
                </c:pt>
                <c:pt idx="1">
                  <c:v>113</c:v>
                </c:pt>
                <c:pt idx="2">
                  <c:v>137</c:v>
                </c:pt>
                <c:pt idx="3">
                  <c:v>243</c:v>
                </c:pt>
                <c:pt idx="4">
                  <c:v>105</c:v>
                </c:pt>
                <c:pt idx="5">
                  <c:v>29</c:v>
                </c:pt>
                <c:pt idx="6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84-47A3-8B79-EA340C3A30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6451400"/>
        <c:axId val="306451792"/>
        <c:extLst/>
      </c:barChart>
      <c:catAx>
        <c:axId val="306451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06451792"/>
        <c:crosses val="autoZero"/>
        <c:auto val="1"/>
        <c:lblAlgn val="ctr"/>
        <c:lblOffset val="100"/>
        <c:noMultiLvlLbl val="0"/>
      </c:catAx>
      <c:valAx>
        <c:axId val="30645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06451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 w="76200" cap="flat" cmpd="sng" algn="ctr">
      <a:noFill/>
      <a:round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'331_17 autres produits et serv'!$A$37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'331_17 autres produits et serv'!$B$36:$F$36</c:f>
              <c:strCache>
                <c:ptCount val="5"/>
                <c:pt idx="0">
                  <c:v>ENECO</c:v>
                </c:pt>
                <c:pt idx="1">
                  <c:v>ENGIE ELECTRABEL</c:v>
                </c:pt>
                <c:pt idx="2">
                  <c:v>LUMINUS</c:v>
                </c:pt>
                <c:pt idx="3">
                  <c:v>MEGA</c:v>
                </c:pt>
                <c:pt idx="4">
                  <c:v>TOTAL ENERGIES</c:v>
                </c:pt>
              </c:strCache>
            </c:strRef>
          </c:cat>
          <c:val>
            <c:numRef>
              <c:f>'331_17 autres produits et serv'!$B$37:$F$37</c:f>
              <c:numCache>
                <c:formatCode>#,##0</c:formatCode>
                <c:ptCount val="5"/>
                <c:pt idx="0">
                  <c:v>4</c:v>
                </c:pt>
                <c:pt idx="1">
                  <c:v>58</c:v>
                </c:pt>
                <c:pt idx="2">
                  <c:v>46</c:v>
                </c:pt>
                <c:pt idx="3">
                  <c:v>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68-456E-9DE4-026BFE4DF8C9}"/>
            </c:ext>
          </c:extLst>
        </c:ser>
        <c:ser>
          <c:idx val="1"/>
          <c:order val="1"/>
          <c:tx>
            <c:strRef>
              <c:f>'331_17 autres produits et serv'!$A$38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'331_17 autres produits et serv'!$B$36:$F$36</c:f>
              <c:strCache>
                <c:ptCount val="5"/>
                <c:pt idx="0">
                  <c:v>ENECO</c:v>
                </c:pt>
                <c:pt idx="1">
                  <c:v>ENGIE ELECTRABEL</c:v>
                </c:pt>
                <c:pt idx="2">
                  <c:v>LUMINUS</c:v>
                </c:pt>
                <c:pt idx="3">
                  <c:v>MEGA</c:v>
                </c:pt>
                <c:pt idx="4">
                  <c:v>TOTAL ENERGIES</c:v>
                </c:pt>
              </c:strCache>
            </c:strRef>
          </c:cat>
          <c:val>
            <c:numRef>
              <c:f>'331_17 autres produits et serv'!$B$38:$F$38</c:f>
              <c:numCache>
                <c:formatCode>#,##0</c:formatCode>
                <c:ptCount val="5"/>
                <c:pt idx="0">
                  <c:v>6</c:v>
                </c:pt>
                <c:pt idx="1">
                  <c:v>61</c:v>
                </c:pt>
                <c:pt idx="2">
                  <c:v>34</c:v>
                </c:pt>
                <c:pt idx="3">
                  <c:v>0</c:v>
                </c:pt>
                <c:pt idx="4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68-456E-9DE4-026BFE4DF8C9}"/>
            </c:ext>
          </c:extLst>
        </c:ser>
        <c:ser>
          <c:idx val="2"/>
          <c:order val="2"/>
          <c:tx>
            <c:strRef>
              <c:f>'331_17 autres produits et serv'!$A$39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'331_17 autres produits et serv'!$B$36:$F$36</c:f>
              <c:strCache>
                <c:ptCount val="5"/>
                <c:pt idx="0">
                  <c:v>ENECO</c:v>
                </c:pt>
                <c:pt idx="1">
                  <c:v>ENGIE ELECTRABEL</c:v>
                </c:pt>
                <c:pt idx="2">
                  <c:v>LUMINUS</c:v>
                </c:pt>
                <c:pt idx="3">
                  <c:v>MEGA</c:v>
                </c:pt>
                <c:pt idx="4">
                  <c:v>TOTAL ENERGIES</c:v>
                </c:pt>
              </c:strCache>
            </c:strRef>
          </c:cat>
          <c:val>
            <c:numRef>
              <c:f>'331_17 autres produits et serv'!$B$39:$F$39</c:f>
              <c:numCache>
                <c:formatCode>#,##0</c:formatCode>
                <c:ptCount val="5"/>
                <c:pt idx="0">
                  <c:v>11</c:v>
                </c:pt>
                <c:pt idx="1">
                  <c:v>135</c:v>
                </c:pt>
                <c:pt idx="2">
                  <c:v>25</c:v>
                </c:pt>
                <c:pt idx="3">
                  <c:v>3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68-456E-9DE4-026BFE4DF8C9}"/>
            </c:ext>
          </c:extLst>
        </c:ser>
        <c:ser>
          <c:idx val="3"/>
          <c:order val="3"/>
          <c:tx>
            <c:strRef>
              <c:f>'331_17 autres produits et serv'!$A$40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'331_17 autres produits et serv'!$B$36:$F$36</c:f>
              <c:strCache>
                <c:ptCount val="5"/>
                <c:pt idx="0">
                  <c:v>ENECO</c:v>
                </c:pt>
                <c:pt idx="1">
                  <c:v>ENGIE ELECTRABEL</c:v>
                </c:pt>
                <c:pt idx="2">
                  <c:v>LUMINUS</c:v>
                </c:pt>
                <c:pt idx="3">
                  <c:v>MEGA</c:v>
                </c:pt>
                <c:pt idx="4">
                  <c:v>TOTAL ENERGIES</c:v>
                </c:pt>
              </c:strCache>
            </c:strRef>
          </c:cat>
          <c:val>
            <c:numRef>
              <c:f>'331_17 autres produits et serv'!$B$40:$F$40</c:f>
              <c:numCache>
                <c:formatCode>#,##0</c:formatCode>
                <c:ptCount val="5"/>
                <c:pt idx="0">
                  <c:v>5</c:v>
                </c:pt>
                <c:pt idx="1">
                  <c:v>94</c:v>
                </c:pt>
                <c:pt idx="2">
                  <c:v>22</c:v>
                </c:pt>
                <c:pt idx="3">
                  <c:v>1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68-456E-9DE4-026BFE4DF8C9}"/>
            </c:ext>
          </c:extLst>
        </c:ser>
        <c:ser>
          <c:idx val="4"/>
          <c:order val="4"/>
          <c:tx>
            <c:strRef>
              <c:f>'331_17 autres produits et serv'!$A$41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'331_17 autres produits et serv'!$B$36:$F$36</c:f>
              <c:strCache>
                <c:ptCount val="5"/>
                <c:pt idx="0">
                  <c:v>ENECO</c:v>
                </c:pt>
                <c:pt idx="1">
                  <c:v>ENGIE ELECTRABEL</c:v>
                </c:pt>
                <c:pt idx="2">
                  <c:v>LUMINUS</c:v>
                </c:pt>
                <c:pt idx="3">
                  <c:v>MEGA</c:v>
                </c:pt>
                <c:pt idx="4">
                  <c:v>TOTAL ENERGIES</c:v>
                </c:pt>
              </c:strCache>
            </c:strRef>
          </c:cat>
          <c:val>
            <c:numRef>
              <c:f>'331_17 autres produits et serv'!$B$41:$F$41</c:f>
              <c:numCache>
                <c:formatCode>#,##0</c:formatCode>
                <c:ptCount val="5"/>
                <c:pt idx="0">
                  <c:v>3</c:v>
                </c:pt>
                <c:pt idx="1">
                  <c:v>64</c:v>
                </c:pt>
                <c:pt idx="2">
                  <c:v>39</c:v>
                </c:pt>
                <c:pt idx="3">
                  <c:v>4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68-456E-9DE4-026BFE4DF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6450224"/>
        <c:axId val="306450616"/>
        <c:extLst/>
      </c:barChart>
      <c:catAx>
        <c:axId val="30645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06450616"/>
        <c:crosses val="autoZero"/>
        <c:auto val="1"/>
        <c:lblAlgn val="ctr"/>
        <c:lblOffset val="100"/>
        <c:noMultiLvlLbl val="0"/>
      </c:catAx>
      <c:valAx>
        <c:axId val="306450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0645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 w="76200" cap="flat" cmpd="sng" algn="ctr">
      <a:noFill/>
      <a:round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'331_12 pratiques commerc'!$A$37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'331_12 pratiques commerc'!$B$36:$I$36</c:f>
              <c:strCache>
                <c:ptCount val="8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</c:strCache>
            </c:strRef>
          </c:cat>
          <c:val>
            <c:numRef>
              <c:f>'331_12 pratiques commerc'!$B$37:$I$37</c:f>
              <c:numCache>
                <c:formatCode>#,##0</c:formatCode>
                <c:ptCount val="8"/>
                <c:pt idx="0">
                  <c:v>1</c:v>
                </c:pt>
                <c:pt idx="1">
                  <c:v>0</c:v>
                </c:pt>
                <c:pt idx="2">
                  <c:v>27</c:v>
                </c:pt>
                <c:pt idx="3">
                  <c:v>64</c:v>
                </c:pt>
                <c:pt idx="4">
                  <c:v>172</c:v>
                </c:pt>
                <c:pt idx="5">
                  <c:v>9</c:v>
                </c:pt>
                <c:pt idx="6">
                  <c:v>5</c:v>
                </c:pt>
                <c:pt idx="7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E6-4C53-B484-14D75FB607B2}"/>
            </c:ext>
          </c:extLst>
        </c:ser>
        <c:ser>
          <c:idx val="1"/>
          <c:order val="1"/>
          <c:tx>
            <c:strRef>
              <c:f>'331_12 pratiques commerc'!$A$38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'331_12 pratiques commerc'!$B$36:$I$36</c:f>
              <c:strCache>
                <c:ptCount val="8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</c:strCache>
            </c:strRef>
          </c:cat>
          <c:val>
            <c:numRef>
              <c:f>'331_12 pratiques commerc'!$B$38:$I$38</c:f>
              <c:numCache>
                <c:formatCode>#,##0</c:formatCode>
                <c:ptCount val="8"/>
                <c:pt idx="0">
                  <c:v>5</c:v>
                </c:pt>
                <c:pt idx="1">
                  <c:v>27</c:v>
                </c:pt>
                <c:pt idx="2">
                  <c:v>38</c:v>
                </c:pt>
                <c:pt idx="3">
                  <c:v>91</c:v>
                </c:pt>
                <c:pt idx="4">
                  <c:v>182</c:v>
                </c:pt>
                <c:pt idx="5">
                  <c:v>89</c:v>
                </c:pt>
                <c:pt idx="6">
                  <c:v>3</c:v>
                </c:pt>
                <c:pt idx="7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E6-4C53-B484-14D75FB607B2}"/>
            </c:ext>
          </c:extLst>
        </c:ser>
        <c:ser>
          <c:idx val="2"/>
          <c:order val="2"/>
          <c:tx>
            <c:strRef>
              <c:f>'331_12 pratiques commerc'!$A$39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'331_12 pratiques commerc'!$B$36:$I$36</c:f>
              <c:strCache>
                <c:ptCount val="8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</c:strCache>
            </c:strRef>
          </c:cat>
          <c:val>
            <c:numRef>
              <c:f>'331_12 pratiques commerc'!$B$39:$I$39</c:f>
              <c:numCache>
                <c:formatCode>#,##0</c:formatCode>
                <c:ptCount val="8"/>
                <c:pt idx="0">
                  <c:v>18</c:v>
                </c:pt>
                <c:pt idx="1">
                  <c:v>29</c:v>
                </c:pt>
                <c:pt idx="2">
                  <c:v>31</c:v>
                </c:pt>
                <c:pt idx="3">
                  <c:v>91</c:v>
                </c:pt>
                <c:pt idx="4">
                  <c:v>81</c:v>
                </c:pt>
                <c:pt idx="5">
                  <c:v>114</c:v>
                </c:pt>
                <c:pt idx="6">
                  <c:v>3</c:v>
                </c:pt>
                <c:pt idx="7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E6-4C53-B484-14D75FB607B2}"/>
            </c:ext>
          </c:extLst>
        </c:ser>
        <c:ser>
          <c:idx val="3"/>
          <c:order val="3"/>
          <c:tx>
            <c:strRef>
              <c:f>'331_12 pratiques commerc'!$A$40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'331_12 pratiques commerc'!$B$36:$I$36</c:f>
              <c:strCache>
                <c:ptCount val="8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</c:strCache>
            </c:strRef>
          </c:cat>
          <c:val>
            <c:numRef>
              <c:f>'331_12 pratiques commerc'!$B$40:$I$40</c:f>
              <c:numCache>
                <c:formatCode>#,##0</c:formatCode>
                <c:ptCount val="8"/>
                <c:pt idx="0">
                  <c:v>5</c:v>
                </c:pt>
                <c:pt idx="1">
                  <c:v>45</c:v>
                </c:pt>
                <c:pt idx="2">
                  <c:v>32</c:v>
                </c:pt>
                <c:pt idx="3">
                  <c:v>64</c:v>
                </c:pt>
                <c:pt idx="4">
                  <c:v>104</c:v>
                </c:pt>
                <c:pt idx="5">
                  <c:v>66</c:v>
                </c:pt>
                <c:pt idx="6">
                  <c:v>12</c:v>
                </c:pt>
                <c:pt idx="7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E6-4C53-B484-14D75FB607B2}"/>
            </c:ext>
          </c:extLst>
        </c:ser>
        <c:ser>
          <c:idx val="4"/>
          <c:order val="4"/>
          <c:tx>
            <c:strRef>
              <c:f>'331_12 pratiques commerc'!$A$41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'331_12 pratiques commerc'!$B$36:$I$36</c:f>
              <c:strCache>
                <c:ptCount val="8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</c:strCache>
            </c:strRef>
          </c:cat>
          <c:val>
            <c:numRef>
              <c:f>'331_12 pratiques commerc'!$B$41:$I$41</c:f>
              <c:numCache>
                <c:formatCode>#,##0</c:formatCode>
                <c:ptCount val="8"/>
                <c:pt idx="0">
                  <c:v>223</c:v>
                </c:pt>
                <c:pt idx="1">
                  <c:v>134</c:v>
                </c:pt>
                <c:pt idx="2">
                  <c:v>102</c:v>
                </c:pt>
                <c:pt idx="3">
                  <c:v>112</c:v>
                </c:pt>
                <c:pt idx="4">
                  <c:v>772</c:v>
                </c:pt>
                <c:pt idx="5">
                  <c:v>128</c:v>
                </c:pt>
                <c:pt idx="6">
                  <c:v>50</c:v>
                </c:pt>
                <c:pt idx="7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E6-4C53-B484-14D75FB607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6450224"/>
        <c:axId val="306450616"/>
        <c:extLst/>
      </c:barChart>
      <c:catAx>
        <c:axId val="30645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06450616"/>
        <c:crosses val="autoZero"/>
        <c:auto val="1"/>
        <c:lblAlgn val="ctr"/>
        <c:lblOffset val="100"/>
        <c:noMultiLvlLbl val="0"/>
      </c:catAx>
      <c:valAx>
        <c:axId val="306450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0645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 w="76200" cap="flat" cmpd="sng" algn="ctr">
      <a:noFill/>
      <a:round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'331_02 déménagements'!$A$37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'331_02 déménagements'!$B$36:$H$36</c:f>
              <c:strCache>
                <c:ptCount val="7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VLAAMSE ENERGIELEVERANCIER</c:v>
                </c:pt>
                <c:pt idx="6">
                  <c:v>TOTAL ENERGIES</c:v>
                </c:pt>
              </c:strCache>
            </c:strRef>
          </c:cat>
          <c:val>
            <c:numRef>
              <c:f>'331_02 déménagements'!$B$37:$H$37</c:f>
              <c:numCache>
                <c:formatCode>#,##0</c:formatCode>
                <c:ptCount val="7"/>
                <c:pt idx="0">
                  <c:v>9</c:v>
                </c:pt>
                <c:pt idx="1">
                  <c:v>65</c:v>
                </c:pt>
                <c:pt idx="2">
                  <c:v>160</c:v>
                </c:pt>
                <c:pt idx="3">
                  <c:v>209</c:v>
                </c:pt>
                <c:pt idx="4">
                  <c:v>7</c:v>
                </c:pt>
                <c:pt idx="5">
                  <c:v>0</c:v>
                </c:pt>
                <c:pt idx="6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23-4699-9895-77D89DB6C94C}"/>
            </c:ext>
          </c:extLst>
        </c:ser>
        <c:ser>
          <c:idx val="1"/>
          <c:order val="1"/>
          <c:tx>
            <c:strRef>
              <c:f>'331_02 déménagements'!$A$38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'331_02 déménagements'!$B$36:$H$36</c:f>
              <c:strCache>
                <c:ptCount val="7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VLAAMSE ENERGIELEVERANCIER</c:v>
                </c:pt>
                <c:pt idx="6">
                  <c:v>TOTAL ENERGIES</c:v>
                </c:pt>
              </c:strCache>
            </c:strRef>
          </c:cat>
          <c:val>
            <c:numRef>
              <c:f>'331_02 déménagements'!$B$38:$H$38</c:f>
              <c:numCache>
                <c:formatCode>#,##0</c:formatCode>
                <c:ptCount val="7"/>
                <c:pt idx="0">
                  <c:v>4</c:v>
                </c:pt>
                <c:pt idx="1">
                  <c:v>66</c:v>
                </c:pt>
                <c:pt idx="2">
                  <c:v>125</c:v>
                </c:pt>
                <c:pt idx="3">
                  <c:v>137</c:v>
                </c:pt>
                <c:pt idx="4">
                  <c:v>34</c:v>
                </c:pt>
                <c:pt idx="5">
                  <c:v>4</c:v>
                </c:pt>
                <c:pt idx="6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23-4699-9895-77D89DB6C94C}"/>
            </c:ext>
          </c:extLst>
        </c:ser>
        <c:ser>
          <c:idx val="2"/>
          <c:order val="2"/>
          <c:tx>
            <c:strRef>
              <c:f>'331_02 déménagements'!$A$39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'331_02 déménagements'!$B$36:$H$36</c:f>
              <c:strCache>
                <c:ptCount val="7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VLAAMSE ENERGIELEVERANCIER</c:v>
                </c:pt>
                <c:pt idx="6">
                  <c:v>TOTAL ENERGIES</c:v>
                </c:pt>
              </c:strCache>
            </c:strRef>
          </c:cat>
          <c:val>
            <c:numRef>
              <c:f>'331_02 déménagements'!$B$39:$H$39</c:f>
              <c:numCache>
                <c:formatCode>#,##0</c:formatCode>
                <c:ptCount val="7"/>
                <c:pt idx="0">
                  <c:v>15</c:v>
                </c:pt>
                <c:pt idx="1">
                  <c:v>47</c:v>
                </c:pt>
                <c:pt idx="2">
                  <c:v>224</c:v>
                </c:pt>
                <c:pt idx="3">
                  <c:v>116</c:v>
                </c:pt>
                <c:pt idx="4">
                  <c:v>51</c:v>
                </c:pt>
                <c:pt idx="5">
                  <c:v>9</c:v>
                </c:pt>
                <c:pt idx="6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23-4699-9895-77D89DB6C94C}"/>
            </c:ext>
          </c:extLst>
        </c:ser>
        <c:ser>
          <c:idx val="3"/>
          <c:order val="3"/>
          <c:tx>
            <c:strRef>
              <c:f>'331_02 déménagements'!$A$40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'331_02 déménagements'!$B$36:$H$36</c:f>
              <c:strCache>
                <c:ptCount val="7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VLAAMSE ENERGIELEVERANCIER</c:v>
                </c:pt>
                <c:pt idx="6">
                  <c:v>TOTAL ENERGIES</c:v>
                </c:pt>
              </c:strCache>
            </c:strRef>
          </c:cat>
          <c:val>
            <c:numRef>
              <c:f>'331_02 déménagements'!$B$40:$H$40</c:f>
              <c:numCache>
                <c:formatCode>#,##0</c:formatCode>
                <c:ptCount val="7"/>
                <c:pt idx="0">
                  <c:v>19</c:v>
                </c:pt>
                <c:pt idx="1">
                  <c:v>44</c:v>
                </c:pt>
                <c:pt idx="2">
                  <c:v>123</c:v>
                </c:pt>
                <c:pt idx="3">
                  <c:v>100</c:v>
                </c:pt>
                <c:pt idx="4">
                  <c:v>107</c:v>
                </c:pt>
                <c:pt idx="5">
                  <c:v>41</c:v>
                </c:pt>
                <c:pt idx="6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23-4699-9895-77D89DB6C94C}"/>
            </c:ext>
          </c:extLst>
        </c:ser>
        <c:ser>
          <c:idx val="4"/>
          <c:order val="4"/>
          <c:tx>
            <c:strRef>
              <c:f>'331_02 déménagements'!$A$41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'331_02 déménagements'!$B$36:$H$36</c:f>
              <c:strCache>
                <c:ptCount val="7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VLAAMSE ENERGIELEVERANCIER</c:v>
                </c:pt>
                <c:pt idx="6">
                  <c:v>TOTAL ENERGIES</c:v>
                </c:pt>
              </c:strCache>
            </c:strRef>
          </c:cat>
          <c:val>
            <c:numRef>
              <c:f>'331_02 déménagements'!$B$41:$H$41</c:f>
              <c:numCache>
                <c:formatCode>#,##0</c:formatCode>
                <c:ptCount val="7"/>
                <c:pt idx="0">
                  <c:v>73</c:v>
                </c:pt>
                <c:pt idx="1">
                  <c:v>295</c:v>
                </c:pt>
                <c:pt idx="2">
                  <c:v>516</c:v>
                </c:pt>
                <c:pt idx="3">
                  <c:v>404</c:v>
                </c:pt>
                <c:pt idx="4">
                  <c:v>306</c:v>
                </c:pt>
                <c:pt idx="5">
                  <c:v>13</c:v>
                </c:pt>
                <c:pt idx="6">
                  <c:v>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23-4699-9895-77D89DB6C9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6450224"/>
        <c:axId val="306450616"/>
        <c:extLst/>
      </c:barChart>
      <c:catAx>
        <c:axId val="30645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06450616"/>
        <c:crosses val="autoZero"/>
        <c:auto val="1"/>
        <c:lblAlgn val="ctr"/>
        <c:lblOffset val="100"/>
        <c:noMultiLvlLbl val="0"/>
      </c:catAx>
      <c:valAx>
        <c:axId val="306450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0645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 w="76200" cap="flat" cmpd="sng" algn="ctr">
      <a:noFill/>
      <a:round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'331_03 tarif social'!$A$37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'331_03 tarif social'!$B$36:$I$36</c:f>
              <c:strCache>
                <c:ptCount val="8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OCTA+</c:v>
                </c:pt>
                <c:pt idx="6">
                  <c:v>VLAAMSE ENERGIELEVERANCIER</c:v>
                </c:pt>
                <c:pt idx="7">
                  <c:v>TOTAL ENERGIES</c:v>
                </c:pt>
              </c:strCache>
            </c:strRef>
          </c:cat>
          <c:val>
            <c:numRef>
              <c:f>'331_03 tarif social'!$B$37:$I$37</c:f>
              <c:numCache>
                <c:formatCode>#,##0</c:formatCode>
                <c:ptCount val="8"/>
                <c:pt idx="0">
                  <c:v>1</c:v>
                </c:pt>
                <c:pt idx="1">
                  <c:v>21</c:v>
                </c:pt>
                <c:pt idx="2">
                  <c:v>60</c:v>
                </c:pt>
                <c:pt idx="3">
                  <c:v>62</c:v>
                </c:pt>
                <c:pt idx="4">
                  <c:v>2</c:v>
                </c:pt>
                <c:pt idx="5">
                  <c:v>3</c:v>
                </c:pt>
                <c:pt idx="6">
                  <c:v>0</c:v>
                </c:pt>
                <c:pt idx="7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30-468B-B484-069398242132}"/>
            </c:ext>
          </c:extLst>
        </c:ser>
        <c:ser>
          <c:idx val="1"/>
          <c:order val="1"/>
          <c:tx>
            <c:strRef>
              <c:f>'331_03 tarif social'!$A$38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'331_03 tarif social'!$B$36:$I$36</c:f>
              <c:strCache>
                <c:ptCount val="8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OCTA+</c:v>
                </c:pt>
                <c:pt idx="6">
                  <c:v>VLAAMSE ENERGIELEVERANCIER</c:v>
                </c:pt>
                <c:pt idx="7">
                  <c:v>TOTAL ENERGIES</c:v>
                </c:pt>
              </c:strCache>
            </c:strRef>
          </c:cat>
          <c:val>
            <c:numRef>
              <c:f>'331_03 tarif social'!$B$38:$I$38</c:f>
              <c:numCache>
                <c:formatCode>#,##0</c:formatCode>
                <c:ptCount val="8"/>
                <c:pt idx="0">
                  <c:v>7</c:v>
                </c:pt>
                <c:pt idx="1">
                  <c:v>42</c:v>
                </c:pt>
                <c:pt idx="2">
                  <c:v>64</c:v>
                </c:pt>
                <c:pt idx="3">
                  <c:v>54</c:v>
                </c:pt>
                <c:pt idx="4">
                  <c:v>11</c:v>
                </c:pt>
                <c:pt idx="5">
                  <c:v>2</c:v>
                </c:pt>
                <c:pt idx="6">
                  <c:v>1</c:v>
                </c:pt>
                <c:pt idx="7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30-468B-B484-069398242132}"/>
            </c:ext>
          </c:extLst>
        </c:ser>
        <c:ser>
          <c:idx val="2"/>
          <c:order val="2"/>
          <c:tx>
            <c:strRef>
              <c:f>'331_03 tarif social'!$A$39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'331_03 tarif social'!$B$36:$I$36</c:f>
              <c:strCache>
                <c:ptCount val="8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OCTA+</c:v>
                </c:pt>
                <c:pt idx="6">
                  <c:v>VLAAMSE ENERGIELEVERANCIER</c:v>
                </c:pt>
                <c:pt idx="7">
                  <c:v>TOTAL ENERGIES</c:v>
                </c:pt>
              </c:strCache>
            </c:strRef>
          </c:cat>
          <c:val>
            <c:numRef>
              <c:f>'331_03 tarif social'!$B$39:$I$39</c:f>
              <c:numCache>
                <c:formatCode>#,##0</c:formatCode>
                <c:ptCount val="8"/>
                <c:pt idx="0">
                  <c:v>4</c:v>
                </c:pt>
                <c:pt idx="1">
                  <c:v>90</c:v>
                </c:pt>
                <c:pt idx="2">
                  <c:v>86</c:v>
                </c:pt>
                <c:pt idx="3">
                  <c:v>69</c:v>
                </c:pt>
                <c:pt idx="4">
                  <c:v>14</c:v>
                </c:pt>
                <c:pt idx="5">
                  <c:v>4</c:v>
                </c:pt>
                <c:pt idx="6">
                  <c:v>0</c:v>
                </c:pt>
                <c:pt idx="7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30-468B-B484-069398242132}"/>
            </c:ext>
          </c:extLst>
        </c:ser>
        <c:ser>
          <c:idx val="3"/>
          <c:order val="3"/>
          <c:tx>
            <c:strRef>
              <c:f>'331_03 tarif social'!$A$40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'331_03 tarif social'!$B$36:$I$36</c:f>
              <c:strCache>
                <c:ptCount val="8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OCTA+</c:v>
                </c:pt>
                <c:pt idx="6">
                  <c:v>VLAAMSE ENERGIELEVERANCIER</c:v>
                </c:pt>
                <c:pt idx="7">
                  <c:v>TOTAL ENERGIES</c:v>
                </c:pt>
              </c:strCache>
            </c:strRef>
          </c:cat>
          <c:val>
            <c:numRef>
              <c:f>'331_03 tarif social'!$B$40:$I$40</c:f>
              <c:numCache>
                <c:formatCode>#,##0</c:formatCode>
                <c:ptCount val="8"/>
                <c:pt idx="0">
                  <c:v>18</c:v>
                </c:pt>
                <c:pt idx="1">
                  <c:v>55</c:v>
                </c:pt>
                <c:pt idx="2">
                  <c:v>123</c:v>
                </c:pt>
                <c:pt idx="3">
                  <c:v>89</c:v>
                </c:pt>
                <c:pt idx="4">
                  <c:v>184</c:v>
                </c:pt>
                <c:pt idx="5">
                  <c:v>2</c:v>
                </c:pt>
                <c:pt idx="6">
                  <c:v>33</c:v>
                </c:pt>
                <c:pt idx="7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30-468B-B484-069398242132}"/>
            </c:ext>
          </c:extLst>
        </c:ser>
        <c:ser>
          <c:idx val="4"/>
          <c:order val="4"/>
          <c:tx>
            <c:strRef>
              <c:f>'331_03 tarif social'!$A$41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'331_03 tarif social'!$B$36:$I$36</c:f>
              <c:strCache>
                <c:ptCount val="8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OCTA+</c:v>
                </c:pt>
                <c:pt idx="6">
                  <c:v>VLAAMSE ENERGIELEVERANCIER</c:v>
                </c:pt>
                <c:pt idx="7">
                  <c:v>TOTAL ENERGIES</c:v>
                </c:pt>
              </c:strCache>
            </c:strRef>
          </c:cat>
          <c:val>
            <c:numRef>
              <c:f>'331_03 tarif social'!$B$41:$I$41</c:f>
              <c:numCache>
                <c:formatCode>#,##0</c:formatCode>
                <c:ptCount val="8"/>
                <c:pt idx="0">
                  <c:v>80</c:v>
                </c:pt>
                <c:pt idx="1">
                  <c:v>131</c:v>
                </c:pt>
                <c:pt idx="2">
                  <c:v>344</c:v>
                </c:pt>
                <c:pt idx="3">
                  <c:v>244</c:v>
                </c:pt>
                <c:pt idx="4">
                  <c:v>265</c:v>
                </c:pt>
                <c:pt idx="5">
                  <c:v>26</c:v>
                </c:pt>
                <c:pt idx="6">
                  <c:v>10</c:v>
                </c:pt>
                <c:pt idx="7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30-468B-B484-0693982421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6450224"/>
        <c:axId val="306450616"/>
        <c:extLst/>
      </c:barChart>
      <c:catAx>
        <c:axId val="30645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06450616"/>
        <c:crosses val="autoZero"/>
        <c:auto val="1"/>
        <c:lblAlgn val="ctr"/>
        <c:lblOffset val="100"/>
        <c:noMultiLvlLbl val="0"/>
      </c:catAx>
      <c:valAx>
        <c:axId val="306450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0645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 w="76200" cap="flat" cmpd="sng" algn="ctr">
      <a:noFill/>
      <a:round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'331_08 Prix Transparence'!$A$37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'331_08 Prix Transparence'!$B$36:$I$36</c:f>
              <c:strCache>
                <c:ptCount val="8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OCTA+</c:v>
                </c:pt>
                <c:pt idx="6">
                  <c:v>VLAAMSE ENERGIELEVERANCIER</c:v>
                </c:pt>
                <c:pt idx="7">
                  <c:v>TOTAL ENERGIES</c:v>
                </c:pt>
              </c:strCache>
            </c:strRef>
          </c:cat>
          <c:val>
            <c:numRef>
              <c:f>'331_08 Prix Transparence'!$B$37:$I$37</c:f>
              <c:numCache>
                <c:formatCode>#,##0</c:formatCode>
                <c:ptCount val="8"/>
                <c:pt idx="0">
                  <c:v>13</c:v>
                </c:pt>
                <c:pt idx="1">
                  <c:v>36</c:v>
                </c:pt>
                <c:pt idx="2">
                  <c:v>111</c:v>
                </c:pt>
                <c:pt idx="3">
                  <c:v>69</c:v>
                </c:pt>
                <c:pt idx="4">
                  <c:v>15</c:v>
                </c:pt>
                <c:pt idx="5">
                  <c:v>9</c:v>
                </c:pt>
                <c:pt idx="6">
                  <c:v>0</c:v>
                </c:pt>
                <c:pt idx="7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1D-4CE3-BED0-8473C5D1E48C}"/>
            </c:ext>
          </c:extLst>
        </c:ser>
        <c:ser>
          <c:idx val="1"/>
          <c:order val="1"/>
          <c:tx>
            <c:strRef>
              <c:f>'331_08 Prix Transparence'!$A$38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'331_08 Prix Transparence'!$B$36:$I$36</c:f>
              <c:strCache>
                <c:ptCount val="8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OCTA+</c:v>
                </c:pt>
                <c:pt idx="6">
                  <c:v>VLAAMSE ENERGIELEVERANCIER</c:v>
                </c:pt>
                <c:pt idx="7">
                  <c:v>TOTAL ENERGIES</c:v>
                </c:pt>
              </c:strCache>
            </c:strRef>
          </c:cat>
          <c:val>
            <c:numRef>
              <c:f>'331_08 Prix Transparence'!$B$38:$I$38</c:f>
              <c:numCache>
                <c:formatCode>#,##0</c:formatCode>
                <c:ptCount val="8"/>
                <c:pt idx="0">
                  <c:v>18</c:v>
                </c:pt>
                <c:pt idx="1">
                  <c:v>41</c:v>
                </c:pt>
                <c:pt idx="2">
                  <c:v>101</c:v>
                </c:pt>
                <c:pt idx="3">
                  <c:v>63</c:v>
                </c:pt>
                <c:pt idx="4">
                  <c:v>32</c:v>
                </c:pt>
                <c:pt idx="5">
                  <c:v>6</c:v>
                </c:pt>
                <c:pt idx="6">
                  <c:v>1</c:v>
                </c:pt>
                <c:pt idx="7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1D-4CE3-BED0-8473C5D1E48C}"/>
            </c:ext>
          </c:extLst>
        </c:ser>
        <c:ser>
          <c:idx val="2"/>
          <c:order val="2"/>
          <c:tx>
            <c:strRef>
              <c:f>'331_08 Prix Transparence'!$A$39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'331_08 Prix Transparence'!$B$36:$I$36</c:f>
              <c:strCache>
                <c:ptCount val="8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OCTA+</c:v>
                </c:pt>
                <c:pt idx="6">
                  <c:v>VLAAMSE ENERGIELEVERANCIER</c:v>
                </c:pt>
                <c:pt idx="7">
                  <c:v>TOTAL ENERGIES</c:v>
                </c:pt>
              </c:strCache>
            </c:strRef>
          </c:cat>
          <c:val>
            <c:numRef>
              <c:f>'331_08 Prix Transparence'!$B$39:$I$39</c:f>
              <c:numCache>
                <c:formatCode>#,##0</c:formatCode>
                <c:ptCount val="8"/>
                <c:pt idx="0">
                  <c:v>16</c:v>
                </c:pt>
                <c:pt idx="1">
                  <c:v>63</c:v>
                </c:pt>
                <c:pt idx="2">
                  <c:v>112</c:v>
                </c:pt>
                <c:pt idx="3">
                  <c:v>70</c:v>
                </c:pt>
                <c:pt idx="4">
                  <c:v>65</c:v>
                </c:pt>
                <c:pt idx="5">
                  <c:v>10</c:v>
                </c:pt>
                <c:pt idx="6">
                  <c:v>3</c:v>
                </c:pt>
                <c:pt idx="7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1D-4CE3-BED0-8473C5D1E48C}"/>
            </c:ext>
          </c:extLst>
        </c:ser>
        <c:ser>
          <c:idx val="3"/>
          <c:order val="3"/>
          <c:tx>
            <c:strRef>
              <c:f>'331_08 Prix Transparence'!$A$40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'331_08 Prix Transparence'!$B$36:$I$36</c:f>
              <c:strCache>
                <c:ptCount val="8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OCTA+</c:v>
                </c:pt>
                <c:pt idx="6">
                  <c:v>VLAAMSE ENERGIELEVERANCIER</c:v>
                </c:pt>
                <c:pt idx="7">
                  <c:v>TOTAL ENERGIES</c:v>
                </c:pt>
              </c:strCache>
            </c:strRef>
          </c:cat>
          <c:val>
            <c:numRef>
              <c:f>'331_08 Prix Transparence'!$B$40:$I$40</c:f>
              <c:numCache>
                <c:formatCode>#,##0</c:formatCode>
                <c:ptCount val="8"/>
                <c:pt idx="0">
                  <c:v>11</c:v>
                </c:pt>
                <c:pt idx="1">
                  <c:v>56</c:v>
                </c:pt>
                <c:pt idx="2">
                  <c:v>93</c:v>
                </c:pt>
                <c:pt idx="3">
                  <c:v>52</c:v>
                </c:pt>
                <c:pt idx="4">
                  <c:v>160</c:v>
                </c:pt>
                <c:pt idx="5">
                  <c:v>10</c:v>
                </c:pt>
                <c:pt idx="6">
                  <c:v>29</c:v>
                </c:pt>
                <c:pt idx="7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1D-4CE3-BED0-8473C5D1E48C}"/>
            </c:ext>
          </c:extLst>
        </c:ser>
        <c:ser>
          <c:idx val="4"/>
          <c:order val="4"/>
          <c:tx>
            <c:strRef>
              <c:f>'331_08 Prix Transparence'!$A$41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'331_08 Prix Transparence'!$B$36:$I$36</c:f>
              <c:strCache>
                <c:ptCount val="8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OCTA+</c:v>
                </c:pt>
                <c:pt idx="6">
                  <c:v>VLAAMSE ENERGIELEVERANCIER</c:v>
                </c:pt>
                <c:pt idx="7">
                  <c:v>TOTAL ENERGIES</c:v>
                </c:pt>
              </c:strCache>
            </c:strRef>
          </c:cat>
          <c:val>
            <c:numRef>
              <c:f>'331_08 Prix Transparence'!$B$41:$I$41</c:f>
              <c:numCache>
                <c:formatCode>#,##0</c:formatCode>
                <c:ptCount val="8"/>
                <c:pt idx="0">
                  <c:v>42</c:v>
                </c:pt>
                <c:pt idx="1">
                  <c:v>151</c:v>
                </c:pt>
                <c:pt idx="2">
                  <c:v>279</c:v>
                </c:pt>
                <c:pt idx="3">
                  <c:v>324</c:v>
                </c:pt>
                <c:pt idx="4">
                  <c:v>214</c:v>
                </c:pt>
                <c:pt idx="5">
                  <c:v>40</c:v>
                </c:pt>
                <c:pt idx="6">
                  <c:v>74</c:v>
                </c:pt>
                <c:pt idx="7">
                  <c:v>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1D-4CE3-BED0-8473C5D1E4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6450224"/>
        <c:axId val="306450616"/>
        <c:extLst/>
      </c:barChart>
      <c:catAx>
        <c:axId val="30645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06450616"/>
        <c:crosses val="autoZero"/>
        <c:auto val="1"/>
        <c:lblAlgn val="ctr"/>
        <c:lblOffset val="100"/>
        <c:noMultiLvlLbl val="0"/>
      </c:catAx>
      <c:valAx>
        <c:axId val="306450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0645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 w="76200" cap="flat" cmpd="sng" algn="ctr">
      <a:noFill/>
      <a:round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'331_20 Prix Changement'!$A$37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'331_20 Prix Changement'!$B$36:$I$36</c:f>
              <c:strCache>
                <c:ptCount val="8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OCTA+</c:v>
                </c:pt>
                <c:pt idx="6">
                  <c:v>VLAAMSE ENERGIELEVERANCIER</c:v>
                </c:pt>
                <c:pt idx="7">
                  <c:v>TOTAL ENERGIES</c:v>
                </c:pt>
              </c:strCache>
            </c:strRef>
          </c:cat>
          <c:val>
            <c:numRef>
              <c:f>'331_20 Prix Changement'!$B$37:$I$37</c:f>
              <c:numCache>
                <c:formatCode>#,##0</c:formatCode>
                <c:ptCount val="8"/>
                <c:pt idx="0">
                  <c:v>8</c:v>
                </c:pt>
                <c:pt idx="1">
                  <c:v>9</c:v>
                </c:pt>
                <c:pt idx="2">
                  <c:v>35</c:v>
                </c:pt>
                <c:pt idx="3">
                  <c:v>13</c:v>
                </c:pt>
                <c:pt idx="4">
                  <c:v>3</c:v>
                </c:pt>
                <c:pt idx="5">
                  <c:v>1</c:v>
                </c:pt>
                <c:pt idx="6">
                  <c:v>0</c:v>
                </c:pt>
                <c:pt idx="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32-44D7-988C-A3D43DE7D10E}"/>
            </c:ext>
          </c:extLst>
        </c:ser>
        <c:ser>
          <c:idx val="1"/>
          <c:order val="1"/>
          <c:tx>
            <c:strRef>
              <c:f>'331_20 Prix Changement'!$A$38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'331_20 Prix Changement'!$B$36:$I$36</c:f>
              <c:strCache>
                <c:ptCount val="8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OCTA+</c:v>
                </c:pt>
                <c:pt idx="6">
                  <c:v>VLAAMSE ENERGIELEVERANCIER</c:v>
                </c:pt>
                <c:pt idx="7">
                  <c:v>TOTAL ENERGIES</c:v>
                </c:pt>
              </c:strCache>
            </c:strRef>
          </c:cat>
          <c:val>
            <c:numRef>
              <c:f>'331_20 Prix Changement'!$B$38:$I$38</c:f>
              <c:numCache>
                <c:formatCode>#,##0</c:formatCode>
                <c:ptCount val="8"/>
                <c:pt idx="0">
                  <c:v>13</c:v>
                </c:pt>
                <c:pt idx="1">
                  <c:v>22</c:v>
                </c:pt>
                <c:pt idx="2">
                  <c:v>61</c:v>
                </c:pt>
                <c:pt idx="3">
                  <c:v>34</c:v>
                </c:pt>
                <c:pt idx="4">
                  <c:v>14</c:v>
                </c:pt>
                <c:pt idx="5">
                  <c:v>3</c:v>
                </c:pt>
                <c:pt idx="6">
                  <c:v>0</c:v>
                </c:pt>
                <c:pt idx="7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32-44D7-988C-A3D43DE7D10E}"/>
            </c:ext>
          </c:extLst>
        </c:ser>
        <c:ser>
          <c:idx val="2"/>
          <c:order val="2"/>
          <c:tx>
            <c:strRef>
              <c:f>'331_20 Prix Changement'!$A$39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'331_20 Prix Changement'!$B$36:$I$36</c:f>
              <c:strCache>
                <c:ptCount val="8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OCTA+</c:v>
                </c:pt>
                <c:pt idx="6">
                  <c:v>VLAAMSE ENERGIELEVERANCIER</c:v>
                </c:pt>
                <c:pt idx="7">
                  <c:v>TOTAL ENERGIES</c:v>
                </c:pt>
              </c:strCache>
            </c:strRef>
          </c:cat>
          <c:val>
            <c:numRef>
              <c:f>'331_20 Prix Changement'!$B$39:$I$39</c:f>
              <c:numCache>
                <c:formatCode>#,##0</c:formatCode>
                <c:ptCount val="8"/>
                <c:pt idx="0">
                  <c:v>9</c:v>
                </c:pt>
                <c:pt idx="1">
                  <c:v>56</c:v>
                </c:pt>
                <c:pt idx="2">
                  <c:v>55</c:v>
                </c:pt>
                <c:pt idx="3">
                  <c:v>17</c:v>
                </c:pt>
                <c:pt idx="4">
                  <c:v>23</c:v>
                </c:pt>
                <c:pt idx="5">
                  <c:v>6</c:v>
                </c:pt>
                <c:pt idx="6">
                  <c:v>2</c:v>
                </c:pt>
                <c:pt idx="7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32-44D7-988C-A3D43DE7D10E}"/>
            </c:ext>
          </c:extLst>
        </c:ser>
        <c:ser>
          <c:idx val="3"/>
          <c:order val="3"/>
          <c:tx>
            <c:strRef>
              <c:f>'331_20 Prix Changement'!$A$40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'331_20 Prix Changement'!$B$36:$I$36</c:f>
              <c:strCache>
                <c:ptCount val="8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OCTA+</c:v>
                </c:pt>
                <c:pt idx="6">
                  <c:v>VLAAMSE ENERGIELEVERANCIER</c:v>
                </c:pt>
                <c:pt idx="7">
                  <c:v>TOTAL ENERGIES</c:v>
                </c:pt>
              </c:strCache>
            </c:strRef>
          </c:cat>
          <c:val>
            <c:numRef>
              <c:f>'331_20 Prix Changement'!$B$40:$I$40</c:f>
              <c:numCache>
                <c:formatCode>#,##0</c:formatCode>
                <c:ptCount val="8"/>
                <c:pt idx="0">
                  <c:v>11</c:v>
                </c:pt>
                <c:pt idx="1">
                  <c:v>28</c:v>
                </c:pt>
                <c:pt idx="2">
                  <c:v>52</c:v>
                </c:pt>
                <c:pt idx="3">
                  <c:v>82</c:v>
                </c:pt>
                <c:pt idx="4">
                  <c:v>570</c:v>
                </c:pt>
                <c:pt idx="5">
                  <c:v>10</c:v>
                </c:pt>
                <c:pt idx="6">
                  <c:v>133</c:v>
                </c:pt>
                <c:pt idx="7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32-44D7-988C-A3D43DE7D10E}"/>
            </c:ext>
          </c:extLst>
        </c:ser>
        <c:ser>
          <c:idx val="4"/>
          <c:order val="4"/>
          <c:tx>
            <c:strRef>
              <c:f>'331_20 Prix Changement'!$A$41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'331_20 Prix Changement'!$B$36:$I$36</c:f>
              <c:strCache>
                <c:ptCount val="8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OCTA+</c:v>
                </c:pt>
                <c:pt idx="6">
                  <c:v>VLAAMSE ENERGIELEVERANCIER</c:v>
                </c:pt>
                <c:pt idx="7">
                  <c:v>TOTAL ENERGIES</c:v>
                </c:pt>
              </c:strCache>
            </c:strRef>
          </c:cat>
          <c:val>
            <c:numRef>
              <c:f>'331_20 Prix Changement'!$B$41:$I$41</c:f>
              <c:numCache>
                <c:formatCode>#,##0</c:formatCode>
                <c:ptCount val="8"/>
                <c:pt idx="0">
                  <c:v>36</c:v>
                </c:pt>
                <c:pt idx="1">
                  <c:v>552</c:v>
                </c:pt>
                <c:pt idx="2">
                  <c:v>522</c:v>
                </c:pt>
                <c:pt idx="3">
                  <c:v>525</c:v>
                </c:pt>
                <c:pt idx="4">
                  <c:v>790</c:v>
                </c:pt>
                <c:pt idx="5">
                  <c:v>182</c:v>
                </c:pt>
                <c:pt idx="6">
                  <c:v>19</c:v>
                </c:pt>
                <c:pt idx="7">
                  <c:v>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32-44D7-988C-A3D43DE7D1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6450224"/>
        <c:axId val="306450616"/>
        <c:extLst/>
      </c:barChart>
      <c:catAx>
        <c:axId val="30645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06450616"/>
        <c:crosses val="autoZero"/>
        <c:auto val="1"/>
        <c:lblAlgn val="ctr"/>
        <c:lblOffset val="100"/>
        <c:noMultiLvlLbl val="0"/>
      </c:catAx>
      <c:valAx>
        <c:axId val="306450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0645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 w="76200" cap="flat" cmpd="sng" algn="ctr">
      <a:noFill/>
      <a:round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'331_07 Frais administratifs'!$A$37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'331_07 Frais administratifs'!$B$36:$I$36</c:f>
              <c:strCache>
                <c:ptCount val="8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</c:strCache>
            </c:strRef>
          </c:cat>
          <c:val>
            <c:numRef>
              <c:f>'331_07 Frais administratifs'!$B$37:$I$37</c:f>
              <c:numCache>
                <c:formatCode>#,##0</c:formatCode>
                <c:ptCount val="8"/>
                <c:pt idx="0">
                  <c:v>0</c:v>
                </c:pt>
                <c:pt idx="1">
                  <c:v>9</c:v>
                </c:pt>
                <c:pt idx="2">
                  <c:v>57</c:v>
                </c:pt>
                <c:pt idx="3">
                  <c:v>142</c:v>
                </c:pt>
                <c:pt idx="4">
                  <c:v>200</c:v>
                </c:pt>
                <c:pt idx="5">
                  <c:v>12</c:v>
                </c:pt>
                <c:pt idx="6">
                  <c:v>11</c:v>
                </c:pt>
                <c:pt idx="7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23-4994-B509-B6AE29536C1E}"/>
            </c:ext>
          </c:extLst>
        </c:ser>
        <c:ser>
          <c:idx val="1"/>
          <c:order val="1"/>
          <c:tx>
            <c:strRef>
              <c:f>'331_07 Frais administratifs'!$A$38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'331_07 Frais administratifs'!$B$36:$I$36</c:f>
              <c:strCache>
                <c:ptCount val="8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</c:strCache>
            </c:strRef>
          </c:cat>
          <c:val>
            <c:numRef>
              <c:f>'331_07 Frais administratifs'!$B$38:$I$38</c:f>
              <c:numCache>
                <c:formatCode>#,##0</c:formatCode>
                <c:ptCount val="8"/>
                <c:pt idx="0">
                  <c:v>5</c:v>
                </c:pt>
                <c:pt idx="1">
                  <c:v>6</c:v>
                </c:pt>
                <c:pt idx="2">
                  <c:v>84</c:v>
                </c:pt>
                <c:pt idx="3">
                  <c:v>146</c:v>
                </c:pt>
                <c:pt idx="4">
                  <c:v>232</c:v>
                </c:pt>
                <c:pt idx="5">
                  <c:v>49</c:v>
                </c:pt>
                <c:pt idx="6">
                  <c:v>14</c:v>
                </c:pt>
                <c:pt idx="7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23-4994-B509-B6AE29536C1E}"/>
            </c:ext>
          </c:extLst>
        </c:ser>
        <c:ser>
          <c:idx val="2"/>
          <c:order val="2"/>
          <c:tx>
            <c:strRef>
              <c:f>'331_07 Frais administratifs'!$A$39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'331_07 Frais administratifs'!$B$36:$I$36</c:f>
              <c:strCache>
                <c:ptCount val="8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</c:strCache>
            </c:strRef>
          </c:cat>
          <c:val>
            <c:numRef>
              <c:f>'331_07 Frais administratifs'!$B$39:$I$39</c:f>
              <c:numCache>
                <c:formatCode>#,##0</c:formatCode>
                <c:ptCount val="8"/>
                <c:pt idx="0">
                  <c:v>9</c:v>
                </c:pt>
                <c:pt idx="1">
                  <c:v>23</c:v>
                </c:pt>
                <c:pt idx="2">
                  <c:v>101</c:v>
                </c:pt>
                <c:pt idx="3">
                  <c:v>188</c:v>
                </c:pt>
                <c:pt idx="4">
                  <c:v>164</c:v>
                </c:pt>
                <c:pt idx="5">
                  <c:v>93</c:v>
                </c:pt>
                <c:pt idx="6">
                  <c:v>6</c:v>
                </c:pt>
                <c:pt idx="7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23-4994-B509-B6AE29536C1E}"/>
            </c:ext>
          </c:extLst>
        </c:ser>
        <c:ser>
          <c:idx val="3"/>
          <c:order val="3"/>
          <c:tx>
            <c:strRef>
              <c:f>'331_07 Frais administratifs'!$A$40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'331_07 Frais administratifs'!$B$36:$I$36</c:f>
              <c:strCache>
                <c:ptCount val="8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</c:strCache>
            </c:strRef>
          </c:cat>
          <c:val>
            <c:numRef>
              <c:f>'331_07 Frais administratifs'!$B$40:$I$40</c:f>
              <c:numCache>
                <c:formatCode>#,##0</c:formatCode>
                <c:ptCount val="8"/>
                <c:pt idx="0">
                  <c:v>20</c:v>
                </c:pt>
                <c:pt idx="1">
                  <c:v>14</c:v>
                </c:pt>
                <c:pt idx="2">
                  <c:v>85</c:v>
                </c:pt>
                <c:pt idx="3">
                  <c:v>105</c:v>
                </c:pt>
                <c:pt idx="4">
                  <c:v>109</c:v>
                </c:pt>
                <c:pt idx="5">
                  <c:v>154</c:v>
                </c:pt>
                <c:pt idx="6">
                  <c:v>4</c:v>
                </c:pt>
                <c:pt idx="7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23-4994-B509-B6AE29536C1E}"/>
            </c:ext>
          </c:extLst>
        </c:ser>
        <c:ser>
          <c:idx val="4"/>
          <c:order val="4"/>
          <c:tx>
            <c:strRef>
              <c:f>'331_07 Frais administratifs'!$A$41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'331_07 Frais administratifs'!$B$36:$I$36</c:f>
              <c:strCache>
                <c:ptCount val="8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</c:strCache>
            </c:strRef>
          </c:cat>
          <c:val>
            <c:numRef>
              <c:f>'331_07 Frais administratifs'!$B$41:$I$41</c:f>
              <c:numCache>
                <c:formatCode>#,##0</c:formatCode>
                <c:ptCount val="8"/>
                <c:pt idx="0">
                  <c:v>21</c:v>
                </c:pt>
                <c:pt idx="1">
                  <c:v>37</c:v>
                </c:pt>
                <c:pt idx="2">
                  <c:v>215</c:v>
                </c:pt>
                <c:pt idx="3">
                  <c:v>136</c:v>
                </c:pt>
                <c:pt idx="4">
                  <c:v>228</c:v>
                </c:pt>
                <c:pt idx="5">
                  <c:v>325</c:v>
                </c:pt>
                <c:pt idx="6">
                  <c:v>11</c:v>
                </c:pt>
                <c:pt idx="7">
                  <c:v>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23-4994-B509-B6AE29536C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6450224"/>
        <c:axId val="306450616"/>
        <c:extLst/>
      </c:barChart>
      <c:catAx>
        <c:axId val="30645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06450616"/>
        <c:crosses val="autoZero"/>
        <c:auto val="1"/>
        <c:lblAlgn val="ctr"/>
        <c:lblOffset val="100"/>
        <c:noMultiLvlLbl val="0"/>
      </c:catAx>
      <c:valAx>
        <c:axId val="306450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0645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 w="76200" cap="flat" cmpd="sng" algn="ctr">
      <a:noFill/>
      <a:round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64175530690243"/>
          <c:y val="0.28309853160246862"/>
          <c:w val="0.48782778468480914"/>
          <c:h val="0.62626539925752522"/>
        </c:manualLayout>
      </c:layout>
      <c:pieChart>
        <c:varyColors val="1"/>
        <c:ser>
          <c:idx val="0"/>
          <c:order val="0"/>
          <c:tx>
            <c:strRef>
              <c:f>'3. Copy val tabl dyn'!$B$1</c:f>
              <c:strCache>
                <c:ptCount val="1"/>
                <c:pt idx="0">
                  <c:v>Som van Eindtotaal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0A-4C39-A5FD-62A62FD9ACE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0A-4C39-A5FD-62A62FD9ACE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0A-4C39-A5FD-62A62FD9ACE4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30A-4C39-A5FD-62A62FD9ACE4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30A-4C39-A5FD-62A62FD9ACE4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30A-4C39-A5FD-62A62FD9ACE4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30A-4C39-A5FD-62A62FD9ACE4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30A-4C39-A5FD-62A62FD9ACE4}"/>
              </c:ext>
            </c:extLst>
          </c:dPt>
          <c:dLbls>
            <c:dLbl>
              <c:idx val="0"/>
              <c:layout>
                <c:manualLayout>
                  <c:x val="9.6336142192752217E-2"/>
                  <c:y val="-8.072379466080253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0A-4C39-A5FD-62A62FD9ACE4}"/>
                </c:ext>
              </c:extLst>
            </c:dLbl>
            <c:dLbl>
              <c:idx val="1"/>
              <c:layout>
                <c:manualLayout>
                  <c:x val="0.17680655707510246"/>
                  <c:y val="-6.72140644581589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0A-4C39-A5FD-62A62FD9ACE4}"/>
                </c:ext>
              </c:extLst>
            </c:dLbl>
            <c:dLbl>
              <c:idx val="2"/>
              <c:layout>
                <c:manualLayout>
                  <c:x val="0.23308504857945389"/>
                  <c:y val="2.061951715495022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0A-4C39-A5FD-62A62FD9ACE4}"/>
                </c:ext>
              </c:extLst>
            </c:dLbl>
            <c:dLbl>
              <c:idx val="3"/>
              <c:layout>
                <c:manualLayout>
                  <c:x val="0.10225970437905788"/>
                  <c:y val="-6.68019200302664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30A-4C39-A5FD-62A62FD9ACE4}"/>
                </c:ext>
              </c:extLst>
            </c:dLbl>
            <c:dLbl>
              <c:idx val="4"/>
              <c:layout>
                <c:manualLayout>
                  <c:x val="-0.17919922851168127"/>
                  <c:y val="1.130291716009773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30A-4C39-A5FD-62A62FD9ACE4}"/>
                </c:ext>
              </c:extLst>
            </c:dLbl>
            <c:dLbl>
              <c:idx val="5"/>
              <c:layout>
                <c:manualLayout>
                  <c:x val="-7.0880508357507949E-2"/>
                  <c:y val="-7.302901326523374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30A-4C39-A5FD-62A62FD9ACE4}"/>
                </c:ext>
              </c:extLst>
            </c:dLbl>
            <c:dLbl>
              <c:idx val="6"/>
              <c:layout>
                <c:manualLayout>
                  <c:x val="-2.2302364844602837E-2"/>
                  <c:y val="-0.1165438453586038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30A-4C39-A5FD-62A62FD9ACE4}"/>
                </c:ext>
              </c:extLst>
            </c:dLbl>
            <c:dLbl>
              <c:idx val="7"/>
              <c:layout>
                <c:manualLayout>
                  <c:x val="2.4693834323341161E-2"/>
                  <c:y val="-8.97607055874772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30A-4C39-A5FD-62A62FD9ACE4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'3. Copy val tabl dyn'!$A$2:$A$9</c:f>
              <c:strCache>
                <c:ptCount val="8"/>
                <c:pt idx="0">
                  <c:v>AIEG</c:v>
                </c:pt>
                <c:pt idx="1">
                  <c:v>AIESH</c:v>
                </c:pt>
                <c:pt idx="2">
                  <c:v>ELIA</c:v>
                </c:pt>
                <c:pt idx="3">
                  <c:v>FLUVIUS</c:v>
                </c:pt>
                <c:pt idx="4">
                  <c:v>ORES</c:v>
                </c:pt>
                <c:pt idx="5">
                  <c:v>REGIE DE WAVRE</c:v>
                </c:pt>
                <c:pt idx="6">
                  <c:v>RESA</c:v>
                </c:pt>
                <c:pt idx="7">
                  <c:v>SIBELGA</c:v>
                </c:pt>
              </c:strCache>
            </c:strRef>
          </c:cat>
          <c:val>
            <c:numRef>
              <c:f>'3. Copy val tabl dyn'!$B$2:$B$9</c:f>
              <c:numCache>
                <c:formatCode>General</c:formatCode>
                <c:ptCount val="8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2804</c:v>
                </c:pt>
                <c:pt idx="4">
                  <c:v>138</c:v>
                </c:pt>
                <c:pt idx="5">
                  <c:v>1</c:v>
                </c:pt>
                <c:pt idx="6">
                  <c:v>88</c:v>
                </c:pt>
                <c:pt idx="7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30A-4C39-A5FD-62A62FD9ACE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'331_14 Plan de paiement'!$A$37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'331_14 Plan de paiement'!$B$36:$G$36</c:f>
              <c:strCache>
                <c:ptCount val="6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TOTAL ENERGIES</c:v>
                </c:pt>
              </c:strCache>
            </c:strRef>
          </c:cat>
          <c:val>
            <c:numRef>
              <c:f>'331_14 Plan de paiement'!$B$37:$G$37</c:f>
              <c:numCache>
                <c:formatCode>#,##0</c:formatCode>
                <c:ptCount val="6"/>
                <c:pt idx="0">
                  <c:v>6</c:v>
                </c:pt>
                <c:pt idx="1">
                  <c:v>18</c:v>
                </c:pt>
                <c:pt idx="2">
                  <c:v>41</c:v>
                </c:pt>
                <c:pt idx="3">
                  <c:v>69</c:v>
                </c:pt>
                <c:pt idx="4">
                  <c:v>3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F-4DE9-AE15-2A3A49C085AF}"/>
            </c:ext>
          </c:extLst>
        </c:ser>
        <c:ser>
          <c:idx val="1"/>
          <c:order val="1"/>
          <c:tx>
            <c:strRef>
              <c:f>'331_14 Plan de paiement'!$A$38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'331_14 Plan de paiement'!$B$36:$G$36</c:f>
              <c:strCache>
                <c:ptCount val="6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TOTAL ENERGIES</c:v>
                </c:pt>
              </c:strCache>
            </c:strRef>
          </c:cat>
          <c:val>
            <c:numRef>
              <c:f>'331_14 Plan de paiement'!$B$38:$G$38</c:f>
              <c:numCache>
                <c:formatCode>#,##0</c:formatCode>
                <c:ptCount val="6"/>
                <c:pt idx="0">
                  <c:v>2</c:v>
                </c:pt>
                <c:pt idx="1">
                  <c:v>17</c:v>
                </c:pt>
                <c:pt idx="2">
                  <c:v>48</c:v>
                </c:pt>
                <c:pt idx="3">
                  <c:v>53</c:v>
                </c:pt>
                <c:pt idx="4">
                  <c:v>6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4F-4DE9-AE15-2A3A49C085AF}"/>
            </c:ext>
          </c:extLst>
        </c:ser>
        <c:ser>
          <c:idx val="2"/>
          <c:order val="2"/>
          <c:tx>
            <c:strRef>
              <c:f>'331_14 Plan de paiement'!$A$39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'331_14 Plan de paiement'!$B$36:$G$36</c:f>
              <c:strCache>
                <c:ptCount val="6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TOTAL ENERGIES</c:v>
                </c:pt>
              </c:strCache>
            </c:strRef>
          </c:cat>
          <c:val>
            <c:numRef>
              <c:f>'331_14 Plan de paiement'!$B$39:$G$39</c:f>
              <c:numCache>
                <c:formatCode>#,##0</c:formatCode>
                <c:ptCount val="6"/>
                <c:pt idx="0">
                  <c:v>3</c:v>
                </c:pt>
                <c:pt idx="1">
                  <c:v>24</c:v>
                </c:pt>
                <c:pt idx="2">
                  <c:v>61</c:v>
                </c:pt>
                <c:pt idx="3">
                  <c:v>45</c:v>
                </c:pt>
                <c:pt idx="4">
                  <c:v>7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4F-4DE9-AE15-2A3A49C085AF}"/>
            </c:ext>
          </c:extLst>
        </c:ser>
        <c:ser>
          <c:idx val="3"/>
          <c:order val="3"/>
          <c:tx>
            <c:strRef>
              <c:f>'331_14 Plan de paiement'!$A$40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'331_14 Plan de paiement'!$B$36:$G$36</c:f>
              <c:strCache>
                <c:ptCount val="6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TOTAL ENERGIES</c:v>
                </c:pt>
              </c:strCache>
            </c:strRef>
          </c:cat>
          <c:val>
            <c:numRef>
              <c:f>'331_14 Plan de paiement'!$B$40:$G$40</c:f>
              <c:numCache>
                <c:formatCode>#,##0</c:formatCode>
                <c:ptCount val="6"/>
                <c:pt idx="0">
                  <c:v>3</c:v>
                </c:pt>
                <c:pt idx="1">
                  <c:v>21</c:v>
                </c:pt>
                <c:pt idx="2">
                  <c:v>49</c:v>
                </c:pt>
                <c:pt idx="3">
                  <c:v>30</c:v>
                </c:pt>
                <c:pt idx="4">
                  <c:v>27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4F-4DE9-AE15-2A3A49C085AF}"/>
            </c:ext>
          </c:extLst>
        </c:ser>
        <c:ser>
          <c:idx val="4"/>
          <c:order val="4"/>
          <c:tx>
            <c:strRef>
              <c:f>'331_14 Plan de paiement'!$A$41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'331_14 Plan de paiement'!$B$36:$G$36</c:f>
              <c:strCache>
                <c:ptCount val="6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TOTAL ENERGIES</c:v>
                </c:pt>
              </c:strCache>
            </c:strRef>
          </c:cat>
          <c:val>
            <c:numRef>
              <c:f>'331_14 Plan de paiement'!$B$41:$G$41</c:f>
              <c:numCache>
                <c:formatCode>#,##0</c:formatCode>
                <c:ptCount val="6"/>
                <c:pt idx="0">
                  <c:v>29</c:v>
                </c:pt>
                <c:pt idx="1">
                  <c:v>43</c:v>
                </c:pt>
                <c:pt idx="2">
                  <c:v>72</c:v>
                </c:pt>
                <c:pt idx="3">
                  <c:v>56</c:v>
                </c:pt>
                <c:pt idx="4">
                  <c:v>114</c:v>
                </c:pt>
                <c:pt idx="5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4F-4DE9-AE15-2A3A49C08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6450224"/>
        <c:axId val="306450616"/>
        <c:extLst/>
      </c:barChart>
      <c:catAx>
        <c:axId val="30645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06450616"/>
        <c:crosses val="autoZero"/>
        <c:auto val="1"/>
        <c:lblAlgn val="ctr"/>
        <c:lblOffset val="100"/>
        <c:noMultiLvlLbl val="0"/>
      </c:catAx>
      <c:valAx>
        <c:axId val="306450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0645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 w="76200" cap="flat" cmpd="sng" algn="ctr">
      <a:noFill/>
      <a:round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'331_13 N. crédit rembours'!$A$37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'331_13 N. crédit rembours'!$B$36:$H$36</c:f>
              <c:strCache>
                <c:ptCount val="7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TOTAL ENERGIES</c:v>
                </c:pt>
                <c:pt idx="6">
                  <c:v>VLAAMSE ENERGIELEVERANCIER</c:v>
                </c:pt>
              </c:strCache>
            </c:strRef>
          </c:cat>
          <c:val>
            <c:numRef>
              <c:f>'331_13 N. crédit rembours'!$B$37:$H$37</c:f>
              <c:numCache>
                <c:formatCode>#,##0</c:formatCode>
                <c:ptCount val="7"/>
                <c:pt idx="0">
                  <c:v>13</c:v>
                </c:pt>
                <c:pt idx="1">
                  <c:v>13</c:v>
                </c:pt>
                <c:pt idx="2">
                  <c:v>27</c:v>
                </c:pt>
                <c:pt idx="3">
                  <c:v>47</c:v>
                </c:pt>
                <c:pt idx="4">
                  <c:v>3</c:v>
                </c:pt>
                <c:pt idx="5">
                  <c:v>21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F0-4E0E-9DB2-AE0A4ACE3D7F}"/>
            </c:ext>
          </c:extLst>
        </c:ser>
        <c:ser>
          <c:idx val="1"/>
          <c:order val="1"/>
          <c:tx>
            <c:strRef>
              <c:f>'331_13 N. crédit rembours'!$A$38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'331_13 N. crédit rembours'!$B$36:$H$36</c:f>
              <c:strCache>
                <c:ptCount val="7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TOTAL ENERGIES</c:v>
                </c:pt>
                <c:pt idx="6">
                  <c:v>VLAAMSE ENERGIELEVERANCIER</c:v>
                </c:pt>
              </c:strCache>
            </c:strRef>
          </c:cat>
          <c:val>
            <c:numRef>
              <c:f>'331_13 N. crédit rembours'!$B$38:$H$38</c:f>
              <c:numCache>
                <c:formatCode>#,##0</c:formatCode>
                <c:ptCount val="7"/>
                <c:pt idx="0">
                  <c:v>8</c:v>
                </c:pt>
                <c:pt idx="1">
                  <c:v>17</c:v>
                </c:pt>
                <c:pt idx="2">
                  <c:v>33</c:v>
                </c:pt>
                <c:pt idx="3">
                  <c:v>44</c:v>
                </c:pt>
                <c:pt idx="4">
                  <c:v>27</c:v>
                </c:pt>
                <c:pt idx="5">
                  <c:v>34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F0-4E0E-9DB2-AE0A4ACE3D7F}"/>
            </c:ext>
          </c:extLst>
        </c:ser>
        <c:ser>
          <c:idx val="2"/>
          <c:order val="2"/>
          <c:tx>
            <c:strRef>
              <c:f>'331_13 N. crédit rembours'!$A$39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'331_13 N. crédit rembours'!$B$36:$H$36</c:f>
              <c:strCache>
                <c:ptCount val="7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TOTAL ENERGIES</c:v>
                </c:pt>
                <c:pt idx="6">
                  <c:v>VLAAMSE ENERGIELEVERANCIER</c:v>
                </c:pt>
              </c:strCache>
            </c:strRef>
          </c:cat>
          <c:val>
            <c:numRef>
              <c:f>'331_13 N. crédit rembours'!$B$39:$H$39</c:f>
              <c:numCache>
                <c:formatCode>#,##0</c:formatCode>
                <c:ptCount val="7"/>
                <c:pt idx="0">
                  <c:v>27</c:v>
                </c:pt>
                <c:pt idx="1">
                  <c:v>19</c:v>
                </c:pt>
                <c:pt idx="2">
                  <c:v>49</c:v>
                </c:pt>
                <c:pt idx="3">
                  <c:v>29</c:v>
                </c:pt>
                <c:pt idx="4">
                  <c:v>64</c:v>
                </c:pt>
                <c:pt idx="5">
                  <c:v>32</c:v>
                </c:pt>
                <c:pt idx="6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F0-4E0E-9DB2-AE0A4ACE3D7F}"/>
            </c:ext>
          </c:extLst>
        </c:ser>
        <c:ser>
          <c:idx val="3"/>
          <c:order val="3"/>
          <c:tx>
            <c:strRef>
              <c:f>'331_13 N. crédit rembours'!$A$40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'331_13 N. crédit rembours'!$B$36:$H$36</c:f>
              <c:strCache>
                <c:ptCount val="7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TOTAL ENERGIES</c:v>
                </c:pt>
                <c:pt idx="6">
                  <c:v>VLAAMSE ENERGIELEVERANCIER</c:v>
                </c:pt>
              </c:strCache>
            </c:strRef>
          </c:cat>
          <c:val>
            <c:numRef>
              <c:f>'331_13 N. crédit rembours'!$B$40:$H$40</c:f>
              <c:numCache>
                <c:formatCode>#,##0</c:formatCode>
                <c:ptCount val="7"/>
                <c:pt idx="0">
                  <c:v>17</c:v>
                </c:pt>
                <c:pt idx="1">
                  <c:v>24</c:v>
                </c:pt>
                <c:pt idx="2">
                  <c:v>33</c:v>
                </c:pt>
                <c:pt idx="3">
                  <c:v>42</c:v>
                </c:pt>
                <c:pt idx="4">
                  <c:v>85</c:v>
                </c:pt>
                <c:pt idx="5">
                  <c:v>56</c:v>
                </c:pt>
                <c:pt idx="6">
                  <c:v>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F0-4E0E-9DB2-AE0A4ACE3D7F}"/>
            </c:ext>
          </c:extLst>
        </c:ser>
        <c:ser>
          <c:idx val="4"/>
          <c:order val="4"/>
          <c:tx>
            <c:strRef>
              <c:f>'331_13 N. crédit rembours'!$A$41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'331_13 N. crédit rembours'!$B$36:$H$36</c:f>
              <c:strCache>
                <c:ptCount val="7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TOTAL ENERGIES</c:v>
                </c:pt>
                <c:pt idx="6">
                  <c:v>VLAAMSE ENERGIELEVERANCIER</c:v>
                </c:pt>
              </c:strCache>
            </c:strRef>
          </c:cat>
          <c:val>
            <c:numRef>
              <c:f>'331_13 N. crédit rembours'!$B$41:$H$41</c:f>
              <c:numCache>
                <c:formatCode>#,##0</c:formatCode>
                <c:ptCount val="7"/>
                <c:pt idx="0">
                  <c:v>46</c:v>
                </c:pt>
                <c:pt idx="1">
                  <c:v>120</c:v>
                </c:pt>
                <c:pt idx="2">
                  <c:v>211</c:v>
                </c:pt>
                <c:pt idx="3">
                  <c:v>178</c:v>
                </c:pt>
                <c:pt idx="4">
                  <c:v>557</c:v>
                </c:pt>
                <c:pt idx="5">
                  <c:v>270</c:v>
                </c:pt>
                <c:pt idx="6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F0-4E0E-9DB2-AE0A4ACE3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6450224"/>
        <c:axId val="306450616"/>
        <c:extLst/>
      </c:barChart>
      <c:catAx>
        <c:axId val="30645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06450616"/>
        <c:crosses val="autoZero"/>
        <c:auto val="1"/>
        <c:lblAlgn val="ctr"/>
        <c:lblOffset val="100"/>
        <c:noMultiLvlLbl val="0"/>
      </c:catAx>
      <c:valAx>
        <c:axId val="306450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0645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 w="76200" cap="flat" cmpd="sng" algn="ctr">
      <a:noFill/>
      <a:round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'331_15 pas de facture'!$A$37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'331_15 pas de facture'!$B$36:$H$36</c:f>
              <c:strCache>
                <c:ptCount val="7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OCTA+</c:v>
                </c:pt>
                <c:pt idx="6">
                  <c:v>TOTAL ENERGIES</c:v>
                </c:pt>
              </c:strCache>
            </c:strRef>
          </c:cat>
          <c:val>
            <c:numRef>
              <c:f>'331_15 pas de facture'!$B$37:$H$37</c:f>
              <c:numCache>
                <c:formatCode>#,##0</c:formatCode>
                <c:ptCount val="7"/>
                <c:pt idx="0">
                  <c:v>7</c:v>
                </c:pt>
                <c:pt idx="1">
                  <c:v>23</c:v>
                </c:pt>
                <c:pt idx="2">
                  <c:v>100</c:v>
                </c:pt>
                <c:pt idx="3">
                  <c:v>61</c:v>
                </c:pt>
                <c:pt idx="4">
                  <c:v>5</c:v>
                </c:pt>
                <c:pt idx="5">
                  <c:v>1</c:v>
                </c:pt>
                <c:pt idx="6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EC-4B42-B3DA-D2F0BD7B93A4}"/>
            </c:ext>
          </c:extLst>
        </c:ser>
        <c:ser>
          <c:idx val="1"/>
          <c:order val="1"/>
          <c:tx>
            <c:strRef>
              <c:f>'331_15 pas de facture'!$A$38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'331_15 pas de facture'!$B$36:$H$36</c:f>
              <c:strCache>
                <c:ptCount val="7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OCTA+</c:v>
                </c:pt>
                <c:pt idx="6">
                  <c:v>TOTAL ENERGIES</c:v>
                </c:pt>
              </c:strCache>
            </c:strRef>
          </c:cat>
          <c:val>
            <c:numRef>
              <c:f>'331_15 pas de facture'!$B$38:$H$38</c:f>
              <c:numCache>
                <c:formatCode>#,##0</c:formatCode>
                <c:ptCount val="7"/>
                <c:pt idx="0">
                  <c:v>4</c:v>
                </c:pt>
                <c:pt idx="1">
                  <c:v>39</c:v>
                </c:pt>
                <c:pt idx="2">
                  <c:v>85</c:v>
                </c:pt>
                <c:pt idx="3">
                  <c:v>66</c:v>
                </c:pt>
                <c:pt idx="4">
                  <c:v>18</c:v>
                </c:pt>
                <c:pt idx="5">
                  <c:v>5</c:v>
                </c:pt>
                <c:pt idx="6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EC-4B42-B3DA-D2F0BD7B93A4}"/>
            </c:ext>
          </c:extLst>
        </c:ser>
        <c:ser>
          <c:idx val="2"/>
          <c:order val="2"/>
          <c:tx>
            <c:strRef>
              <c:f>'331_15 pas de facture'!$A$39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'331_15 pas de facture'!$B$36:$H$36</c:f>
              <c:strCache>
                <c:ptCount val="7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OCTA+</c:v>
                </c:pt>
                <c:pt idx="6">
                  <c:v>TOTAL ENERGIES</c:v>
                </c:pt>
              </c:strCache>
            </c:strRef>
          </c:cat>
          <c:val>
            <c:numRef>
              <c:f>'331_15 pas de facture'!$B$39:$H$39</c:f>
              <c:numCache>
                <c:formatCode>#,##0</c:formatCode>
                <c:ptCount val="7"/>
                <c:pt idx="0">
                  <c:v>24</c:v>
                </c:pt>
                <c:pt idx="1">
                  <c:v>50</c:v>
                </c:pt>
                <c:pt idx="2">
                  <c:v>101</c:v>
                </c:pt>
                <c:pt idx="3">
                  <c:v>44</c:v>
                </c:pt>
                <c:pt idx="4">
                  <c:v>33</c:v>
                </c:pt>
                <c:pt idx="5">
                  <c:v>5</c:v>
                </c:pt>
                <c:pt idx="6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EC-4B42-B3DA-D2F0BD7B93A4}"/>
            </c:ext>
          </c:extLst>
        </c:ser>
        <c:ser>
          <c:idx val="3"/>
          <c:order val="3"/>
          <c:tx>
            <c:strRef>
              <c:f>'331_15 pas de facture'!$A$40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'331_15 pas de facture'!$B$36:$H$36</c:f>
              <c:strCache>
                <c:ptCount val="7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OCTA+</c:v>
                </c:pt>
                <c:pt idx="6">
                  <c:v>TOTAL ENERGIES</c:v>
                </c:pt>
              </c:strCache>
            </c:strRef>
          </c:cat>
          <c:val>
            <c:numRef>
              <c:f>'331_15 pas de facture'!$B$40:$H$40</c:f>
              <c:numCache>
                <c:formatCode>#,##0</c:formatCode>
                <c:ptCount val="7"/>
                <c:pt idx="0">
                  <c:v>26</c:v>
                </c:pt>
                <c:pt idx="1">
                  <c:v>68</c:v>
                </c:pt>
                <c:pt idx="2">
                  <c:v>105</c:v>
                </c:pt>
                <c:pt idx="3">
                  <c:v>65</c:v>
                </c:pt>
                <c:pt idx="4">
                  <c:v>80</c:v>
                </c:pt>
                <c:pt idx="5">
                  <c:v>1</c:v>
                </c:pt>
                <c:pt idx="6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EC-4B42-B3DA-D2F0BD7B93A4}"/>
            </c:ext>
          </c:extLst>
        </c:ser>
        <c:ser>
          <c:idx val="4"/>
          <c:order val="4"/>
          <c:tx>
            <c:strRef>
              <c:f>'331_15 pas de facture'!$A$41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'331_15 pas de facture'!$B$36:$H$36</c:f>
              <c:strCache>
                <c:ptCount val="7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OCTA+</c:v>
                </c:pt>
                <c:pt idx="6">
                  <c:v>TOTAL ENERGIES</c:v>
                </c:pt>
              </c:strCache>
            </c:strRef>
          </c:cat>
          <c:val>
            <c:numRef>
              <c:f>'331_15 pas de facture'!$B$41:$H$41</c:f>
              <c:numCache>
                <c:formatCode>#,##0</c:formatCode>
                <c:ptCount val="7"/>
                <c:pt idx="0">
                  <c:v>84</c:v>
                </c:pt>
                <c:pt idx="1">
                  <c:v>571</c:v>
                </c:pt>
                <c:pt idx="2">
                  <c:v>742</c:v>
                </c:pt>
                <c:pt idx="3">
                  <c:v>460</c:v>
                </c:pt>
                <c:pt idx="4">
                  <c:v>499</c:v>
                </c:pt>
                <c:pt idx="5">
                  <c:v>12</c:v>
                </c:pt>
                <c:pt idx="6">
                  <c:v>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EC-4B42-B3DA-D2F0BD7B9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6450224"/>
        <c:axId val="306450616"/>
        <c:extLst/>
      </c:barChart>
      <c:catAx>
        <c:axId val="30645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06450616"/>
        <c:crosses val="autoZero"/>
        <c:auto val="1"/>
        <c:lblAlgn val="ctr"/>
        <c:lblOffset val="100"/>
        <c:noMultiLvlLbl val="0"/>
      </c:catAx>
      <c:valAx>
        <c:axId val="306450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0645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 w="76200" cap="flat" cmpd="sng" algn="ctr">
      <a:noFill/>
      <a:round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'331_11 Switch non désiré'!$A$37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'331_11 Switch non désiré'!$B$36:$I$36</c:f>
              <c:strCache>
                <c:ptCount val="8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</c:strCache>
            </c:strRef>
          </c:cat>
          <c:val>
            <c:numRef>
              <c:f>'331_11 Switch non désiré'!$B$37:$I$37</c:f>
              <c:numCache>
                <c:formatCode>#,##0</c:formatCode>
                <c:ptCount val="8"/>
                <c:pt idx="0">
                  <c:v>2</c:v>
                </c:pt>
                <c:pt idx="1">
                  <c:v>1</c:v>
                </c:pt>
                <c:pt idx="2">
                  <c:v>34</c:v>
                </c:pt>
                <c:pt idx="3">
                  <c:v>52</c:v>
                </c:pt>
                <c:pt idx="4">
                  <c:v>165</c:v>
                </c:pt>
                <c:pt idx="5">
                  <c:v>13</c:v>
                </c:pt>
                <c:pt idx="6">
                  <c:v>4</c:v>
                </c:pt>
                <c:pt idx="7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7F-497A-8B55-C3EF810DB34F}"/>
            </c:ext>
          </c:extLst>
        </c:ser>
        <c:ser>
          <c:idx val="1"/>
          <c:order val="1"/>
          <c:tx>
            <c:strRef>
              <c:f>'331_11 Switch non désiré'!$A$38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'331_11 Switch non désiré'!$B$36:$I$36</c:f>
              <c:strCache>
                <c:ptCount val="8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</c:strCache>
            </c:strRef>
          </c:cat>
          <c:val>
            <c:numRef>
              <c:f>'331_11 Switch non désiré'!$B$38:$I$38</c:f>
              <c:numCache>
                <c:formatCode>#,##0</c:formatCode>
                <c:ptCount val="8"/>
                <c:pt idx="0">
                  <c:v>3</c:v>
                </c:pt>
                <c:pt idx="1">
                  <c:v>25</c:v>
                </c:pt>
                <c:pt idx="2">
                  <c:v>49</c:v>
                </c:pt>
                <c:pt idx="3">
                  <c:v>81</c:v>
                </c:pt>
                <c:pt idx="4">
                  <c:v>181</c:v>
                </c:pt>
                <c:pt idx="5">
                  <c:v>113</c:v>
                </c:pt>
                <c:pt idx="6">
                  <c:v>4</c:v>
                </c:pt>
                <c:pt idx="7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7F-497A-8B55-C3EF810DB34F}"/>
            </c:ext>
          </c:extLst>
        </c:ser>
        <c:ser>
          <c:idx val="2"/>
          <c:order val="2"/>
          <c:tx>
            <c:strRef>
              <c:f>'331_11 Switch non désiré'!$A$39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'331_11 Switch non désiré'!$B$36:$I$36</c:f>
              <c:strCache>
                <c:ptCount val="8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</c:strCache>
            </c:strRef>
          </c:cat>
          <c:val>
            <c:numRef>
              <c:f>'331_11 Switch non désiré'!$B$39:$I$39</c:f>
              <c:numCache>
                <c:formatCode>#,##0</c:formatCode>
                <c:ptCount val="8"/>
                <c:pt idx="0">
                  <c:v>20</c:v>
                </c:pt>
                <c:pt idx="1">
                  <c:v>22</c:v>
                </c:pt>
                <c:pt idx="2">
                  <c:v>34</c:v>
                </c:pt>
                <c:pt idx="3">
                  <c:v>65</c:v>
                </c:pt>
                <c:pt idx="4">
                  <c:v>69</c:v>
                </c:pt>
                <c:pt idx="5">
                  <c:v>108</c:v>
                </c:pt>
                <c:pt idx="6">
                  <c:v>2</c:v>
                </c:pt>
                <c:pt idx="7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7F-497A-8B55-C3EF810DB34F}"/>
            </c:ext>
          </c:extLst>
        </c:ser>
        <c:ser>
          <c:idx val="3"/>
          <c:order val="3"/>
          <c:tx>
            <c:strRef>
              <c:f>'331_11 Switch non désiré'!$A$40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'331_11 Switch non désiré'!$B$36:$I$36</c:f>
              <c:strCache>
                <c:ptCount val="8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</c:strCache>
            </c:strRef>
          </c:cat>
          <c:val>
            <c:numRef>
              <c:f>'331_11 Switch non désiré'!$B$40:$I$40</c:f>
              <c:numCache>
                <c:formatCode>#,##0</c:formatCode>
                <c:ptCount val="8"/>
                <c:pt idx="0">
                  <c:v>6</c:v>
                </c:pt>
                <c:pt idx="1">
                  <c:v>50</c:v>
                </c:pt>
                <c:pt idx="2">
                  <c:v>37</c:v>
                </c:pt>
                <c:pt idx="3">
                  <c:v>65</c:v>
                </c:pt>
                <c:pt idx="4">
                  <c:v>97</c:v>
                </c:pt>
                <c:pt idx="5">
                  <c:v>74</c:v>
                </c:pt>
                <c:pt idx="6">
                  <c:v>12</c:v>
                </c:pt>
                <c:pt idx="7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7F-497A-8B55-C3EF810DB34F}"/>
            </c:ext>
          </c:extLst>
        </c:ser>
        <c:ser>
          <c:idx val="4"/>
          <c:order val="4"/>
          <c:tx>
            <c:strRef>
              <c:f>'331_11 Switch non désiré'!$A$41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'331_11 Switch non désiré'!$B$36:$I$36</c:f>
              <c:strCache>
                <c:ptCount val="8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</c:strCache>
            </c:strRef>
          </c:cat>
          <c:val>
            <c:numRef>
              <c:f>'331_11 Switch non désiré'!$B$41:$I$41</c:f>
              <c:numCache>
                <c:formatCode>#,##0</c:formatCode>
                <c:ptCount val="8"/>
                <c:pt idx="0">
                  <c:v>242</c:v>
                </c:pt>
                <c:pt idx="1">
                  <c:v>168</c:v>
                </c:pt>
                <c:pt idx="2">
                  <c:v>166</c:v>
                </c:pt>
                <c:pt idx="3">
                  <c:v>178</c:v>
                </c:pt>
                <c:pt idx="4">
                  <c:v>861</c:v>
                </c:pt>
                <c:pt idx="5">
                  <c:v>283</c:v>
                </c:pt>
                <c:pt idx="6">
                  <c:v>60</c:v>
                </c:pt>
                <c:pt idx="7">
                  <c:v>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7F-497A-8B55-C3EF810DB3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6450224"/>
        <c:axId val="306450616"/>
        <c:extLst/>
      </c:barChart>
      <c:catAx>
        <c:axId val="30645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06450616"/>
        <c:crosses val="autoZero"/>
        <c:auto val="1"/>
        <c:lblAlgn val="ctr"/>
        <c:lblOffset val="100"/>
        <c:noMultiLvlLbl val="0"/>
      </c:catAx>
      <c:valAx>
        <c:axId val="306450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0645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 w="76200" cap="flat" cmpd="sng" algn="ctr">
      <a:noFill/>
      <a:round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'331_16 mystery switches'!$A$37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'331_16 mystery switches'!$B$36:$I$36</c:f>
              <c:strCache>
                <c:ptCount val="8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</c:strCache>
            </c:strRef>
          </c:cat>
          <c:val>
            <c:numRef>
              <c:f>'331_16 mystery switches'!$B$37:$I$37</c:f>
              <c:numCache>
                <c:formatCode>#,##0</c:formatCode>
                <c:ptCount val="8"/>
                <c:pt idx="0">
                  <c:v>0</c:v>
                </c:pt>
                <c:pt idx="1">
                  <c:v>2</c:v>
                </c:pt>
                <c:pt idx="2">
                  <c:v>8</c:v>
                </c:pt>
                <c:pt idx="3">
                  <c:v>39</c:v>
                </c:pt>
                <c:pt idx="4">
                  <c:v>49</c:v>
                </c:pt>
                <c:pt idx="5">
                  <c:v>2</c:v>
                </c:pt>
                <c:pt idx="6">
                  <c:v>3</c:v>
                </c:pt>
                <c:pt idx="7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96-4285-83C5-6CE43A373C9A}"/>
            </c:ext>
          </c:extLst>
        </c:ser>
        <c:ser>
          <c:idx val="1"/>
          <c:order val="1"/>
          <c:tx>
            <c:strRef>
              <c:f>'331_16 mystery switches'!$A$38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'331_16 mystery switches'!$B$36:$I$36</c:f>
              <c:strCache>
                <c:ptCount val="8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</c:strCache>
            </c:strRef>
          </c:cat>
          <c:val>
            <c:numRef>
              <c:f>'331_16 mystery switches'!$B$38:$I$38</c:f>
              <c:numCache>
                <c:formatCode>#,##0</c:formatCode>
                <c:ptCount val="8"/>
                <c:pt idx="0">
                  <c:v>2</c:v>
                </c:pt>
                <c:pt idx="1">
                  <c:v>3</c:v>
                </c:pt>
                <c:pt idx="2">
                  <c:v>13</c:v>
                </c:pt>
                <c:pt idx="3">
                  <c:v>37</c:v>
                </c:pt>
                <c:pt idx="4">
                  <c:v>63</c:v>
                </c:pt>
                <c:pt idx="5">
                  <c:v>10</c:v>
                </c:pt>
                <c:pt idx="6">
                  <c:v>3</c:v>
                </c:pt>
                <c:pt idx="7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96-4285-83C5-6CE43A373C9A}"/>
            </c:ext>
          </c:extLst>
        </c:ser>
        <c:ser>
          <c:idx val="2"/>
          <c:order val="2"/>
          <c:tx>
            <c:strRef>
              <c:f>'331_16 mystery switches'!$A$39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'331_16 mystery switches'!$B$36:$I$36</c:f>
              <c:strCache>
                <c:ptCount val="8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</c:strCache>
            </c:strRef>
          </c:cat>
          <c:val>
            <c:numRef>
              <c:f>'331_16 mystery switches'!$B$39:$I$39</c:f>
              <c:numCache>
                <c:formatCode>#,##0</c:formatCode>
                <c:ptCount val="8"/>
                <c:pt idx="0">
                  <c:v>3</c:v>
                </c:pt>
                <c:pt idx="1">
                  <c:v>1</c:v>
                </c:pt>
                <c:pt idx="2">
                  <c:v>9</c:v>
                </c:pt>
                <c:pt idx="3">
                  <c:v>25</c:v>
                </c:pt>
                <c:pt idx="4">
                  <c:v>32</c:v>
                </c:pt>
                <c:pt idx="5">
                  <c:v>22</c:v>
                </c:pt>
                <c:pt idx="6">
                  <c:v>2</c:v>
                </c:pt>
                <c:pt idx="7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96-4285-83C5-6CE43A373C9A}"/>
            </c:ext>
          </c:extLst>
        </c:ser>
        <c:ser>
          <c:idx val="3"/>
          <c:order val="3"/>
          <c:tx>
            <c:strRef>
              <c:f>'331_16 mystery switches'!$A$40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'331_16 mystery switches'!$B$36:$I$36</c:f>
              <c:strCache>
                <c:ptCount val="8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</c:strCache>
            </c:strRef>
          </c:cat>
          <c:val>
            <c:numRef>
              <c:f>'331_16 mystery switches'!$B$40:$I$40</c:f>
              <c:numCache>
                <c:formatCode>#,##0</c:formatCode>
                <c:ptCount val="8"/>
                <c:pt idx="0">
                  <c:v>3</c:v>
                </c:pt>
                <c:pt idx="1">
                  <c:v>15</c:v>
                </c:pt>
                <c:pt idx="2">
                  <c:v>18</c:v>
                </c:pt>
                <c:pt idx="3">
                  <c:v>41</c:v>
                </c:pt>
                <c:pt idx="4">
                  <c:v>32</c:v>
                </c:pt>
                <c:pt idx="5">
                  <c:v>32</c:v>
                </c:pt>
                <c:pt idx="6">
                  <c:v>2</c:v>
                </c:pt>
                <c:pt idx="7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96-4285-83C5-6CE43A373C9A}"/>
            </c:ext>
          </c:extLst>
        </c:ser>
        <c:ser>
          <c:idx val="4"/>
          <c:order val="4"/>
          <c:tx>
            <c:strRef>
              <c:f>'331_16 mystery switches'!$A$41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'331_16 mystery switches'!$B$36:$I$36</c:f>
              <c:strCache>
                <c:ptCount val="8"/>
                <c:pt idx="0">
                  <c:v>ANTARGAZ</c:v>
                </c:pt>
                <c:pt idx="1">
                  <c:v>ELEGANT</c:v>
                </c:pt>
                <c:pt idx="2">
                  <c:v>ENECO</c:v>
                </c:pt>
                <c:pt idx="3">
                  <c:v>ENGIE ELECTRABEL</c:v>
                </c:pt>
                <c:pt idx="4">
                  <c:v>LUMINUS</c:v>
                </c:pt>
                <c:pt idx="5">
                  <c:v>MEGA</c:v>
                </c:pt>
                <c:pt idx="6">
                  <c:v>OCTA+</c:v>
                </c:pt>
                <c:pt idx="7">
                  <c:v>TOTAL ENERGIES</c:v>
                </c:pt>
              </c:strCache>
            </c:strRef>
          </c:cat>
          <c:val>
            <c:numRef>
              <c:f>'331_16 mystery switches'!$B$41:$I$41</c:f>
              <c:numCache>
                <c:formatCode>#,##0</c:formatCode>
                <c:ptCount val="8"/>
                <c:pt idx="0">
                  <c:v>16</c:v>
                </c:pt>
                <c:pt idx="1">
                  <c:v>46</c:v>
                </c:pt>
                <c:pt idx="2">
                  <c:v>91</c:v>
                </c:pt>
                <c:pt idx="3">
                  <c:v>376</c:v>
                </c:pt>
                <c:pt idx="4">
                  <c:v>284</c:v>
                </c:pt>
                <c:pt idx="5">
                  <c:v>74</c:v>
                </c:pt>
                <c:pt idx="6">
                  <c:v>15</c:v>
                </c:pt>
                <c:pt idx="7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96-4285-83C5-6CE43A373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6451400"/>
        <c:axId val="306451792"/>
        <c:extLst/>
      </c:barChart>
      <c:catAx>
        <c:axId val="306451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06451792"/>
        <c:crosses val="autoZero"/>
        <c:auto val="1"/>
        <c:lblAlgn val="ctr"/>
        <c:lblOffset val="100"/>
        <c:noMultiLvlLbl val="0"/>
      </c:catAx>
      <c:valAx>
        <c:axId val="30645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06451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 w="76200" cap="flat" cmpd="sng" algn="ctr">
      <a:noFill/>
      <a:round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'331_21 Uitstel switch'!$A$37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'331_21 Uitstel switch'!$B$36:$H$36</c:f>
              <c:strCache>
                <c:ptCount val="7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OCTA+</c:v>
                </c:pt>
                <c:pt idx="6">
                  <c:v>TOTAL ENERGIES</c:v>
                </c:pt>
              </c:strCache>
            </c:strRef>
          </c:cat>
          <c:val>
            <c:numRef>
              <c:f>'331_21 Uitstel switch'!$B$37:$H$37</c:f>
              <c:numCache>
                <c:formatCode>#,##0</c:formatCode>
                <c:ptCount val="7"/>
                <c:pt idx="0">
                  <c:v>2</c:v>
                </c:pt>
                <c:pt idx="1">
                  <c:v>12</c:v>
                </c:pt>
                <c:pt idx="2">
                  <c:v>21</c:v>
                </c:pt>
                <c:pt idx="3">
                  <c:v>18</c:v>
                </c:pt>
                <c:pt idx="4">
                  <c:v>1</c:v>
                </c:pt>
                <c:pt idx="5">
                  <c:v>1</c:v>
                </c:pt>
                <c:pt idx="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78-43C6-AAD7-6C988D60EC06}"/>
            </c:ext>
          </c:extLst>
        </c:ser>
        <c:ser>
          <c:idx val="1"/>
          <c:order val="1"/>
          <c:tx>
            <c:strRef>
              <c:f>'331_21 Uitstel switch'!$A$38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'331_21 Uitstel switch'!$B$36:$H$36</c:f>
              <c:strCache>
                <c:ptCount val="7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OCTA+</c:v>
                </c:pt>
                <c:pt idx="6">
                  <c:v>TOTAL ENERGIES</c:v>
                </c:pt>
              </c:strCache>
            </c:strRef>
          </c:cat>
          <c:val>
            <c:numRef>
              <c:f>'331_21 Uitstel switch'!$B$38:$H$38</c:f>
              <c:numCache>
                <c:formatCode>#,##0</c:formatCode>
                <c:ptCount val="7"/>
                <c:pt idx="0">
                  <c:v>3</c:v>
                </c:pt>
                <c:pt idx="1">
                  <c:v>9</c:v>
                </c:pt>
                <c:pt idx="2">
                  <c:v>19</c:v>
                </c:pt>
                <c:pt idx="3">
                  <c:v>34</c:v>
                </c:pt>
                <c:pt idx="4">
                  <c:v>14</c:v>
                </c:pt>
                <c:pt idx="5">
                  <c:v>2</c:v>
                </c:pt>
                <c:pt idx="6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78-43C6-AAD7-6C988D60EC06}"/>
            </c:ext>
          </c:extLst>
        </c:ser>
        <c:ser>
          <c:idx val="2"/>
          <c:order val="2"/>
          <c:tx>
            <c:strRef>
              <c:f>'331_21 Uitstel switch'!$A$39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'331_21 Uitstel switch'!$B$36:$H$36</c:f>
              <c:strCache>
                <c:ptCount val="7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OCTA+</c:v>
                </c:pt>
                <c:pt idx="6">
                  <c:v>TOTAL ENERGIES</c:v>
                </c:pt>
              </c:strCache>
            </c:strRef>
          </c:cat>
          <c:val>
            <c:numRef>
              <c:f>'331_21 Uitstel switch'!$B$39:$H$39</c:f>
              <c:numCache>
                <c:formatCode>#,##0</c:formatCode>
                <c:ptCount val="7"/>
                <c:pt idx="0">
                  <c:v>6</c:v>
                </c:pt>
                <c:pt idx="1">
                  <c:v>10</c:v>
                </c:pt>
                <c:pt idx="2">
                  <c:v>18</c:v>
                </c:pt>
                <c:pt idx="3">
                  <c:v>14</c:v>
                </c:pt>
                <c:pt idx="4">
                  <c:v>37</c:v>
                </c:pt>
                <c:pt idx="5">
                  <c:v>2</c:v>
                </c:pt>
                <c:pt idx="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78-43C6-AAD7-6C988D60EC06}"/>
            </c:ext>
          </c:extLst>
        </c:ser>
        <c:ser>
          <c:idx val="3"/>
          <c:order val="3"/>
          <c:tx>
            <c:strRef>
              <c:f>'331_21 Uitstel switch'!$A$40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'331_21 Uitstel switch'!$B$36:$H$36</c:f>
              <c:strCache>
                <c:ptCount val="7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OCTA+</c:v>
                </c:pt>
                <c:pt idx="6">
                  <c:v>TOTAL ENERGIES</c:v>
                </c:pt>
              </c:strCache>
            </c:strRef>
          </c:cat>
          <c:val>
            <c:numRef>
              <c:f>'331_21 Uitstel switch'!$B$40:$H$40</c:f>
              <c:numCache>
                <c:formatCode>#,##0</c:formatCode>
                <c:ptCount val="7"/>
                <c:pt idx="0">
                  <c:v>14</c:v>
                </c:pt>
                <c:pt idx="1">
                  <c:v>16</c:v>
                </c:pt>
                <c:pt idx="2">
                  <c:v>50</c:v>
                </c:pt>
                <c:pt idx="3">
                  <c:v>34</c:v>
                </c:pt>
                <c:pt idx="4">
                  <c:v>47</c:v>
                </c:pt>
                <c:pt idx="5">
                  <c:v>2</c:v>
                </c:pt>
                <c:pt idx="6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78-43C6-AAD7-6C988D60EC06}"/>
            </c:ext>
          </c:extLst>
        </c:ser>
        <c:ser>
          <c:idx val="4"/>
          <c:order val="4"/>
          <c:tx>
            <c:strRef>
              <c:f>'331_21 Uitstel switch'!$A$41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'331_21 Uitstel switch'!$B$36:$H$36</c:f>
              <c:strCache>
                <c:ptCount val="7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OCTA+</c:v>
                </c:pt>
                <c:pt idx="6">
                  <c:v>TOTAL ENERGIES</c:v>
                </c:pt>
              </c:strCache>
            </c:strRef>
          </c:cat>
          <c:val>
            <c:numRef>
              <c:f>'331_21 Uitstel switch'!$B$41:$H$41</c:f>
              <c:numCache>
                <c:formatCode>#,##0</c:formatCode>
                <c:ptCount val="7"/>
                <c:pt idx="0">
                  <c:v>46</c:v>
                </c:pt>
                <c:pt idx="1">
                  <c:v>370</c:v>
                </c:pt>
                <c:pt idx="2">
                  <c:v>526</c:v>
                </c:pt>
                <c:pt idx="3">
                  <c:v>707</c:v>
                </c:pt>
                <c:pt idx="4">
                  <c:v>404</c:v>
                </c:pt>
                <c:pt idx="5">
                  <c:v>25</c:v>
                </c:pt>
                <c:pt idx="6">
                  <c:v>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78-43C6-AAD7-6C988D60E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6450224"/>
        <c:axId val="306450616"/>
        <c:extLst/>
      </c:barChart>
      <c:catAx>
        <c:axId val="30645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06450616"/>
        <c:crosses val="autoZero"/>
        <c:auto val="1"/>
        <c:lblAlgn val="ctr"/>
        <c:lblOffset val="100"/>
        <c:noMultiLvlLbl val="0"/>
      </c:catAx>
      <c:valAx>
        <c:axId val="306450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0645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 w="76200" cap="flat" cmpd="sng" algn="ctr">
      <a:noFill/>
      <a:round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'331_01 amendes'!$A$37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'331_01 amendes'!$B$36:$G$36</c:f>
              <c:strCache>
                <c:ptCount val="6"/>
                <c:pt idx="0">
                  <c:v>ENECO</c:v>
                </c:pt>
                <c:pt idx="1">
                  <c:v>ENGIE ELECTRABEL</c:v>
                </c:pt>
                <c:pt idx="2">
                  <c:v>LUMINUS</c:v>
                </c:pt>
                <c:pt idx="3">
                  <c:v>MEGA</c:v>
                </c:pt>
                <c:pt idx="4">
                  <c:v>OCTA+</c:v>
                </c:pt>
                <c:pt idx="5">
                  <c:v>TOTAL ENERGIES</c:v>
                </c:pt>
              </c:strCache>
            </c:strRef>
          </c:cat>
          <c:val>
            <c:numRef>
              <c:f>'331_01 amendes'!$B$37:$G$37</c:f>
              <c:numCache>
                <c:formatCode>#,##0</c:formatCode>
                <c:ptCount val="6"/>
                <c:pt idx="0">
                  <c:v>5</c:v>
                </c:pt>
                <c:pt idx="1">
                  <c:v>10</c:v>
                </c:pt>
                <c:pt idx="2">
                  <c:v>46</c:v>
                </c:pt>
                <c:pt idx="3">
                  <c:v>6</c:v>
                </c:pt>
                <c:pt idx="4">
                  <c:v>17</c:v>
                </c:pt>
                <c:pt idx="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89-4299-9456-56B7752905A9}"/>
            </c:ext>
          </c:extLst>
        </c:ser>
        <c:ser>
          <c:idx val="1"/>
          <c:order val="1"/>
          <c:tx>
            <c:strRef>
              <c:f>'331_01 amendes'!$A$38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'331_01 amendes'!$B$36:$G$36</c:f>
              <c:strCache>
                <c:ptCount val="6"/>
                <c:pt idx="0">
                  <c:v>ENECO</c:v>
                </c:pt>
                <c:pt idx="1">
                  <c:v>ENGIE ELECTRABEL</c:v>
                </c:pt>
                <c:pt idx="2">
                  <c:v>LUMINUS</c:v>
                </c:pt>
                <c:pt idx="3">
                  <c:v>MEGA</c:v>
                </c:pt>
                <c:pt idx="4">
                  <c:v>OCTA+</c:v>
                </c:pt>
                <c:pt idx="5">
                  <c:v>TOTAL ENERGIES</c:v>
                </c:pt>
              </c:strCache>
            </c:strRef>
          </c:cat>
          <c:val>
            <c:numRef>
              <c:f>'331_01 amendes'!$B$38:$G$38</c:f>
              <c:numCache>
                <c:formatCode>#,##0</c:formatCode>
                <c:ptCount val="6"/>
                <c:pt idx="0">
                  <c:v>3</c:v>
                </c:pt>
                <c:pt idx="1">
                  <c:v>4</c:v>
                </c:pt>
                <c:pt idx="2">
                  <c:v>33</c:v>
                </c:pt>
                <c:pt idx="3">
                  <c:v>38</c:v>
                </c:pt>
                <c:pt idx="4">
                  <c:v>5</c:v>
                </c:pt>
                <c:pt idx="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89-4299-9456-56B7752905A9}"/>
            </c:ext>
          </c:extLst>
        </c:ser>
        <c:ser>
          <c:idx val="2"/>
          <c:order val="2"/>
          <c:tx>
            <c:strRef>
              <c:f>'331_01 amendes'!$A$39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'331_01 amendes'!$B$36:$G$36</c:f>
              <c:strCache>
                <c:ptCount val="6"/>
                <c:pt idx="0">
                  <c:v>ENECO</c:v>
                </c:pt>
                <c:pt idx="1">
                  <c:v>ENGIE ELECTRABEL</c:v>
                </c:pt>
                <c:pt idx="2">
                  <c:v>LUMINUS</c:v>
                </c:pt>
                <c:pt idx="3">
                  <c:v>MEGA</c:v>
                </c:pt>
                <c:pt idx="4">
                  <c:v>OCTA+</c:v>
                </c:pt>
                <c:pt idx="5">
                  <c:v>TOTAL ENERGIES</c:v>
                </c:pt>
              </c:strCache>
            </c:strRef>
          </c:cat>
          <c:val>
            <c:numRef>
              <c:f>'331_01 amendes'!$B$39:$G$39</c:f>
              <c:numCache>
                <c:formatCode>#,##0</c:formatCode>
                <c:ptCount val="6"/>
                <c:pt idx="0">
                  <c:v>3</c:v>
                </c:pt>
                <c:pt idx="1">
                  <c:v>5</c:v>
                </c:pt>
                <c:pt idx="2">
                  <c:v>26</c:v>
                </c:pt>
                <c:pt idx="3">
                  <c:v>103</c:v>
                </c:pt>
                <c:pt idx="4">
                  <c:v>9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89-4299-9456-56B7752905A9}"/>
            </c:ext>
          </c:extLst>
        </c:ser>
        <c:ser>
          <c:idx val="3"/>
          <c:order val="3"/>
          <c:tx>
            <c:strRef>
              <c:f>'331_01 amendes'!$A$40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'331_01 amendes'!$B$36:$G$36</c:f>
              <c:strCache>
                <c:ptCount val="6"/>
                <c:pt idx="0">
                  <c:v>ENECO</c:v>
                </c:pt>
                <c:pt idx="1">
                  <c:v>ENGIE ELECTRABEL</c:v>
                </c:pt>
                <c:pt idx="2">
                  <c:v>LUMINUS</c:v>
                </c:pt>
                <c:pt idx="3">
                  <c:v>MEGA</c:v>
                </c:pt>
                <c:pt idx="4">
                  <c:v>OCTA+</c:v>
                </c:pt>
                <c:pt idx="5">
                  <c:v>TOTAL ENERGIES</c:v>
                </c:pt>
              </c:strCache>
            </c:strRef>
          </c:cat>
          <c:val>
            <c:numRef>
              <c:f>'331_01 amendes'!$B$40:$G$40</c:f>
              <c:numCache>
                <c:formatCode>#,##0</c:formatCode>
                <c:ptCount val="6"/>
                <c:pt idx="0">
                  <c:v>4</c:v>
                </c:pt>
                <c:pt idx="1">
                  <c:v>5</c:v>
                </c:pt>
                <c:pt idx="2">
                  <c:v>16</c:v>
                </c:pt>
                <c:pt idx="3">
                  <c:v>113</c:v>
                </c:pt>
                <c:pt idx="4">
                  <c:v>26</c:v>
                </c:pt>
                <c:pt idx="5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89-4299-9456-56B7752905A9}"/>
            </c:ext>
          </c:extLst>
        </c:ser>
        <c:ser>
          <c:idx val="4"/>
          <c:order val="4"/>
          <c:tx>
            <c:strRef>
              <c:f>'331_01 amendes'!$A$41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'331_01 amendes'!$B$36:$G$36</c:f>
              <c:strCache>
                <c:ptCount val="6"/>
                <c:pt idx="0">
                  <c:v>ENECO</c:v>
                </c:pt>
                <c:pt idx="1">
                  <c:v>ENGIE ELECTRABEL</c:v>
                </c:pt>
                <c:pt idx="2">
                  <c:v>LUMINUS</c:v>
                </c:pt>
                <c:pt idx="3">
                  <c:v>MEGA</c:v>
                </c:pt>
                <c:pt idx="4">
                  <c:v>OCTA+</c:v>
                </c:pt>
                <c:pt idx="5">
                  <c:v>TOTAL ENERGIES</c:v>
                </c:pt>
              </c:strCache>
            </c:strRef>
          </c:cat>
          <c:val>
            <c:numRef>
              <c:f>'331_01 amendes'!$B$41:$G$41</c:f>
              <c:numCache>
                <c:formatCode>#,##0</c:formatCode>
                <c:ptCount val="6"/>
                <c:pt idx="0">
                  <c:v>5</c:v>
                </c:pt>
                <c:pt idx="1">
                  <c:v>3</c:v>
                </c:pt>
                <c:pt idx="2">
                  <c:v>10</c:v>
                </c:pt>
                <c:pt idx="3">
                  <c:v>94</c:v>
                </c:pt>
                <c:pt idx="4">
                  <c:v>15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89-4299-9456-56B7752905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6450224"/>
        <c:axId val="306450616"/>
        <c:extLst/>
      </c:barChart>
      <c:catAx>
        <c:axId val="30645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06450616"/>
        <c:crosses val="autoZero"/>
        <c:auto val="1"/>
        <c:lblAlgn val="ctr"/>
        <c:lblOffset val="100"/>
        <c:noMultiLvlLbl val="0"/>
      </c:catAx>
      <c:valAx>
        <c:axId val="306450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0645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 w="76200" cap="flat" cmpd="sng" algn="ctr">
      <a:noFill/>
      <a:round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'331_05 Fact.interm'!$A$37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'331_05 Fact.interm'!$B$36:$H$36</c:f>
              <c:strCache>
                <c:ptCount val="7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OCTA+</c:v>
                </c:pt>
                <c:pt idx="6">
                  <c:v>TOTAL ENERGIES</c:v>
                </c:pt>
              </c:strCache>
            </c:strRef>
          </c:cat>
          <c:val>
            <c:numRef>
              <c:f>'331_05 Fact.interm'!$B$37:$H$37</c:f>
              <c:numCache>
                <c:formatCode>#,##0</c:formatCode>
                <c:ptCount val="7"/>
                <c:pt idx="0">
                  <c:v>14</c:v>
                </c:pt>
                <c:pt idx="1">
                  <c:v>16</c:v>
                </c:pt>
                <c:pt idx="2">
                  <c:v>50</c:v>
                </c:pt>
                <c:pt idx="3">
                  <c:v>80</c:v>
                </c:pt>
                <c:pt idx="4">
                  <c:v>11</c:v>
                </c:pt>
                <c:pt idx="5">
                  <c:v>5</c:v>
                </c:pt>
                <c:pt idx="6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15-43C9-8101-5DD1729796B6}"/>
            </c:ext>
          </c:extLst>
        </c:ser>
        <c:ser>
          <c:idx val="1"/>
          <c:order val="1"/>
          <c:tx>
            <c:strRef>
              <c:f>'331_05 Fact.interm'!$A$38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'331_05 Fact.interm'!$B$36:$H$36</c:f>
              <c:strCache>
                <c:ptCount val="7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OCTA+</c:v>
                </c:pt>
                <c:pt idx="6">
                  <c:v>TOTAL ENERGIES</c:v>
                </c:pt>
              </c:strCache>
            </c:strRef>
          </c:cat>
          <c:val>
            <c:numRef>
              <c:f>'331_05 Fact.interm'!$B$38:$H$38</c:f>
              <c:numCache>
                <c:formatCode>#,##0</c:formatCode>
                <c:ptCount val="7"/>
                <c:pt idx="0">
                  <c:v>19</c:v>
                </c:pt>
                <c:pt idx="1">
                  <c:v>28</c:v>
                </c:pt>
                <c:pt idx="2">
                  <c:v>52</c:v>
                </c:pt>
                <c:pt idx="3">
                  <c:v>68</c:v>
                </c:pt>
                <c:pt idx="4">
                  <c:v>73</c:v>
                </c:pt>
                <c:pt idx="5">
                  <c:v>6</c:v>
                </c:pt>
                <c:pt idx="6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15-43C9-8101-5DD1729796B6}"/>
            </c:ext>
          </c:extLst>
        </c:ser>
        <c:ser>
          <c:idx val="2"/>
          <c:order val="2"/>
          <c:tx>
            <c:strRef>
              <c:f>'331_05 Fact.interm'!$A$39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'331_05 Fact.interm'!$B$36:$H$36</c:f>
              <c:strCache>
                <c:ptCount val="7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OCTA+</c:v>
                </c:pt>
                <c:pt idx="6">
                  <c:v>TOTAL ENERGIES</c:v>
                </c:pt>
              </c:strCache>
            </c:strRef>
          </c:cat>
          <c:val>
            <c:numRef>
              <c:f>'331_05 Fact.interm'!$B$39:$H$39</c:f>
              <c:numCache>
                <c:formatCode>#,##0</c:formatCode>
                <c:ptCount val="7"/>
                <c:pt idx="0">
                  <c:v>30</c:v>
                </c:pt>
                <c:pt idx="1">
                  <c:v>37</c:v>
                </c:pt>
                <c:pt idx="2">
                  <c:v>78</c:v>
                </c:pt>
                <c:pt idx="3">
                  <c:v>49</c:v>
                </c:pt>
                <c:pt idx="4">
                  <c:v>78</c:v>
                </c:pt>
                <c:pt idx="5">
                  <c:v>5</c:v>
                </c:pt>
                <c:pt idx="6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15-43C9-8101-5DD1729796B6}"/>
            </c:ext>
          </c:extLst>
        </c:ser>
        <c:ser>
          <c:idx val="3"/>
          <c:order val="3"/>
          <c:tx>
            <c:strRef>
              <c:f>'331_05 Fact.interm'!$A$40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'331_05 Fact.interm'!$B$36:$H$36</c:f>
              <c:strCache>
                <c:ptCount val="7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OCTA+</c:v>
                </c:pt>
                <c:pt idx="6">
                  <c:v>TOTAL ENERGIES</c:v>
                </c:pt>
              </c:strCache>
            </c:strRef>
          </c:cat>
          <c:val>
            <c:numRef>
              <c:f>'331_05 Fact.interm'!$B$40:$H$40</c:f>
              <c:numCache>
                <c:formatCode>#,##0</c:formatCode>
                <c:ptCount val="7"/>
                <c:pt idx="0">
                  <c:v>40</c:v>
                </c:pt>
                <c:pt idx="1">
                  <c:v>38</c:v>
                </c:pt>
                <c:pt idx="2">
                  <c:v>60</c:v>
                </c:pt>
                <c:pt idx="3">
                  <c:v>39</c:v>
                </c:pt>
                <c:pt idx="4">
                  <c:v>1382</c:v>
                </c:pt>
                <c:pt idx="5">
                  <c:v>10</c:v>
                </c:pt>
                <c:pt idx="6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15-43C9-8101-5DD1729796B6}"/>
            </c:ext>
          </c:extLst>
        </c:ser>
        <c:ser>
          <c:idx val="4"/>
          <c:order val="4"/>
          <c:tx>
            <c:strRef>
              <c:f>'331_05 Fact.interm'!$A$41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'331_05 Fact.interm'!$B$36:$H$36</c:f>
              <c:strCache>
                <c:ptCount val="7"/>
                <c:pt idx="0">
                  <c:v>ELEGANT</c:v>
                </c:pt>
                <c:pt idx="1">
                  <c:v>ENECO</c:v>
                </c:pt>
                <c:pt idx="2">
                  <c:v>ENGIE ELECTRABEL</c:v>
                </c:pt>
                <c:pt idx="3">
                  <c:v>LUMINUS</c:v>
                </c:pt>
                <c:pt idx="4">
                  <c:v>MEGA</c:v>
                </c:pt>
                <c:pt idx="5">
                  <c:v>OCTA+</c:v>
                </c:pt>
                <c:pt idx="6">
                  <c:v>TOTAL ENERGIES</c:v>
                </c:pt>
              </c:strCache>
            </c:strRef>
          </c:cat>
          <c:val>
            <c:numRef>
              <c:f>'331_05 Fact.interm'!$B$41:$H$41</c:f>
              <c:numCache>
                <c:formatCode>#,##0</c:formatCode>
                <c:ptCount val="7"/>
                <c:pt idx="0">
                  <c:v>151</c:v>
                </c:pt>
                <c:pt idx="1">
                  <c:v>325</c:v>
                </c:pt>
                <c:pt idx="2">
                  <c:v>357</c:v>
                </c:pt>
                <c:pt idx="3">
                  <c:v>312</c:v>
                </c:pt>
                <c:pt idx="4">
                  <c:v>1344</c:v>
                </c:pt>
                <c:pt idx="5">
                  <c:v>72</c:v>
                </c:pt>
                <c:pt idx="6">
                  <c:v>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15-43C9-8101-5DD172979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6450224"/>
        <c:axId val="306450616"/>
        <c:extLst/>
      </c:barChart>
      <c:catAx>
        <c:axId val="30645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06450616"/>
        <c:crosses val="autoZero"/>
        <c:auto val="1"/>
        <c:lblAlgn val="ctr"/>
        <c:lblOffset val="100"/>
        <c:noMultiLvlLbl val="0"/>
      </c:catAx>
      <c:valAx>
        <c:axId val="306450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0645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 w="76200" cap="flat" cmpd="sng" algn="ctr">
      <a:noFill/>
      <a:round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739493144269831E-2"/>
          <c:y val="8.271863598110453E-2"/>
          <c:w val="0.86983173783774959"/>
          <c:h val="0.7928435476702828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3CC-487C-9277-35A4333C6B7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3CC-487C-9277-35A4333C6B7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83CC-487C-9277-35A4333C6B73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'CREW 303'!$A$10:$A$15</c:f>
              <c:strCache>
                <c:ptCount val="6"/>
                <c:pt idx="0">
                  <c:v>klachten 2018</c:v>
                </c:pt>
                <c:pt idx="1">
                  <c:v>klachten 2019</c:v>
                </c:pt>
                <c:pt idx="2">
                  <c:v>klachten 2020</c:v>
                </c:pt>
                <c:pt idx="3">
                  <c:v>klachten 2021</c:v>
                </c:pt>
                <c:pt idx="4">
                  <c:v>klachten 2022</c:v>
                </c:pt>
                <c:pt idx="5">
                  <c:v>Totaal</c:v>
                </c:pt>
              </c:strCache>
              <c:extLst/>
            </c:strRef>
          </c:cat>
          <c:val>
            <c:numRef>
              <c:f>'CREW 303'!$C$10:$C$15</c:f>
              <c:numCache>
                <c:formatCode>General</c:formatCode>
                <c:ptCount val="6"/>
                <c:pt idx="0">
                  <c:v>4</c:v>
                </c:pt>
                <c:pt idx="1">
                  <c:v>22</c:v>
                </c:pt>
                <c:pt idx="2">
                  <c:v>91</c:v>
                </c:pt>
                <c:pt idx="3">
                  <c:v>933</c:v>
                </c:pt>
                <c:pt idx="4">
                  <c:v>1534</c:v>
                </c:pt>
                <c:pt idx="5">
                  <c:v>2584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83CC-487C-9277-35A4333C6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9630656"/>
        <c:axId val="339631048"/>
      </c:barChart>
      <c:catAx>
        <c:axId val="339630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9631048"/>
        <c:crosses val="autoZero"/>
        <c:auto val="1"/>
        <c:lblAlgn val="ctr"/>
        <c:lblOffset val="100"/>
        <c:noMultiLvlLbl val="0"/>
      </c:catAx>
      <c:valAx>
        <c:axId val="339631048"/>
        <c:scaling>
          <c:orientation val="minMax"/>
          <c:max val="3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96306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93191931577797"/>
          <c:y val="0.24244371947848017"/>
          <c:w val="0.48121272519815339"/>
          <c:h val="0.63277567619433173"/>
        </c:manualLayout>
      </c:layout>
      <c:pieChart>
        <c:varyColors val="1"/>
        <c:ser>
          <c:idx val="0"/>
          <c:order val="0"/>
          <c:tx>
            <c:strRef>
              <c:f>'CREW 13_308'!$M$2</c:f>
              <c:strCache>
                <c:ptCount val="1"/>
                <c:pt idx="0">
                  <c:v>2022</c:v>
                </c:pt>
              </c:strCache>
            </c:strRef>
          </c:tx>
          <c:dLbls>
            <c:dLbl>
              <c:idx val="0"/>
              <c:layout>
                <c:manualLayout>
                  <c:x val="8.4456436710507135E-2"/>
                  <c:y val="-4.71237369687951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709-490D-BB79-3E6575D2856A}"/>
                </c:ext>
              </c:extLst>
            </c:dLbl>
            <c:dLbl>
              <c:idx val="1"/>
              <c:layout>
                <c:manualLayout>
                  <c:x val="-0.11232416791367031"/>
                  <c:y val="5.55374460109200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09-490D-BB79-3E6575D2856A}"/>
                </c:ext>
              </c:extLst>
            </c:dLbl>
            <c:dLbl>
              <c:idx val="2"/>
              <c:layout>
                <c:manualLayout>
                  <c:x val="-0.18548693492218285"/>
                  <c:y val="-1.855279034492548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09-490D-BB79-3E6575D2856A}"/>
                </c:ext>
              </c:extLst>
            </c:dLbl>
            <c:dLbl>
              <c:idx val="3"/>
              <c:layout>
                <c:manualLayout>
                  <c:x val="-3.8803073092473037E-2"/>
                  <c:y val="-7.18522471462132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09-490D-BB79-3E6575D2856A}"/>
                </c:ext>
              </c:extLst>
            </c:dLbl>
            <c:dLbl>
              <c:idx val="4"/>
              <c:layout>
                <c:manualLayout>
                  <c:x val="0.14230437587410269"/>
                  <c:y val="-8.62714609057284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09-490D-BB79-3E6575D2856A}"/>
                </c:ext>
              </c:extLst>
            </c:dLbl>
            <c:dLbl>
              <c:idx val="5"/>
              <c:layout>
                <c:manualLayout>
                  <c:x val="0.1321768431765469"/>
                  <c:y val="4.980708953621745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nl-B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8403244489381"/>
                      <c:h val="0.141889742666291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709-490D-BB79-3E6575D2856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'CREW 13_308'!$A$3:$A$8</c:f>
              <c:strCache>
                <c:ptCount val="6"/>
                <c:pt idx="0">
                  <c:v>Accord</c:v>
                </c:pt>
                <c:pt idx="1">
                  <c:v>Pas d'accord</c:v>
                </c:pt>
                <c:pt idx="2">
                  <c:v>Accord partiel</c:v>
                </c:pt>
                <c:pt idx="3">
                  <c:v>Recommandation positif</c:v>
                </c:pt>
                <c:pt idx="4">
                  <c:v>Recommandation négatif</c:v>
                </c:pt>
                <c:pt idx="5">
                  <c:v>Recommandation en cours </c:v>
                </c:pt>
              </c:strCache>
            </c:strRef>
          </c:cat>
          <c:val>
            <c:numRef>
              <c:f>'CREW 13_308'!$M$3:$M$8</c:f>
              <c:numCache>
                <c:formatCode>General</c:formatCode>
                <c:ptCount val="6"/>
                <c:pt idx="0">
                  <c:v>2188</c:v>
                </c:pt>
                <c:pt idx="1">
                  <c:v>275</c:v>
                </c:pt>
                <c:pt idx="2">
                  <c:v>60</c:v>
                </c:pt>
                <c:pt idx="3">
                  <c:v>19</c:v>
                </c:pt>
                <c:pt idx="4">
                  <c:v>37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09-490D-BB79-3E6575D2856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'CREW 203'!$K$4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'CREW 203'!$A$5:$A$16</c:f>
              <c:strCache>
                <c:ptCount val="12"/>
                <c:pt idx="0">
                  <c:v>Anvers</c:v>
                </c:pt>
                <c:pt idx="1">
                  <c:v>Brabant Wallon</c:v>
                </c:pt>
                <c:pt idx="2">
                  <c:v>Bruxelles-Capitale</c:v>
                </c:pt>
                <c:pt idx="3">
                  <c:v>Hainaut</c:v>
                </c:pt>
                <c:pt idx="4">
                  <c:v>Liège</c:v>
                </c:pt>
                <c:pt idx="5">
                  <c:v>Limbourg</c:v>
                </c:pt>
                <c:pt idx="6">
                  <c:v>Luxembourg</c:v>
                </c:pt>
                <c:pt idx="7">
                  <c:v>Namur</c:v>
                </c:pt>
                <c:pt idx="8">
                  <c:v>Flandre Orientale</c:v>
                </c:pt>
                <c:pt idx="9">
                  <c:v>Brabant Flamand</c:v>
                </c:pt>
                <c:pt idx="10">
                  <c:v>Flandre Occidentale</c:v>
                </c:pt>
                <c:pt idx="11">
                  <c:v>Province inconnue</c:v>
                </c:pt>
              </c:strCache>
            </c:strRef>
          </c:cat>
          <c:val>
            <c:numRef>
              <c:f>'CREW 203'!$K$5:$K$16</c:f>
              <c:numCache>
                <c:formatCode>#,##0</c:formatCode>
                <c:ptCount val="12"/>
                <c:pt idx="0">
                  <c:v>1584</c:v>
                </c:pt>
                <c:pt idx="1">
                  <c:v>203</c:v>
                </c:pt>
                <c:pt idx="2">
                  <c:v>477</c:v>
                </c:pt>
                <c:pt idx="3">
                  <c:v>565</c:v>
                </c:pt>
                <c:pt idx="4">
                  <c:v>523</c:v>
                </c:pt>
                <c:pt idx="5">
                  <c:v>688</c:v>
                </c:pt>
                <c:pt idx="6">
                  <c:v>100</c:v>
                </c:pt>
                <c:pt idx="7">
                  <c:v>219</c:v>
                </c:pt>
                <c:pt idx="8">
                  <c:v>1335</c:v>
                </c:pt>
                <c:pt idx="9">
                  <c:v>860</c:v>
                </c:pt>
                <c:pt idx="10">
                  <c:v>980</c:v>
                </c:pt>
                <c:pt idx="11">
                  <c:v>1554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9A-4D77-8F31-51167070DC6B}"/>
            </c:ext>
          </c:extLst>
        </c:ser>
        <c:ser>
          <c:idx val="0"/>
          <c:order val="1"/>
          <c:tx>
            <c:strRef>
              <c:f>'CREW 203'!$L$4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'CREW 203'!$A$5:$A$16</c:f>
              <c:strCache>
                <c:ptCount val="12"/>
                <c:pt idx="0">
                  <c:v>Anvers</c:v>
                </c:pt>
                <c:pt idx="1">
                  <c:v>Brabant Wallon</c:v>
                </c:pt>
                <c:pt idx="2">
                  <c:v>Bruxelles-Capitale</c:v>
                </c:pt>
                <c:pt idx="3">
                  <c:v>Hainaut</c:v>
                </c:pt>
                <c:pt idx="4">
                  <c:v>Liège</c:v>
                </c:pt>
                <c:pt idx="5">
                  <c:v>Limbourg</c:v>
                </c:pt>
                <c:pt idx="6">
                  <c:v>Luxembourg</c:v>
                </c:pt>
                <c:pt idx="7">
                  <c:v>Namur</c:v>
                </c:pt>
                <c:pt idx="8">
                  <c:v>Flandre Orientale</c:v>
                </c:pt>
                <c:pt idx="9">
                  <c:v>Brabant Flamand</c:v>
                </c:pt>
                <c:pt idx="10">
                  <c:v>Flandre Occidentale</c:v>
                </c:pt>
                <c:pt idx="11">
                  <c:v>Province inconnue</c:v>
                </c:pt>
              </c:strCache>
            </c:strRef>
          </c:cat>
          <c:val>
            <c:numRef>
              <c:f>'CREW 203'!$L$5:$L$16</c:f>
              <c:numCache>
                <c:formatCode>#,##0</c:formatCode>
                <c:ptCount val="12"/>
                <c:pt idx="0">
                  <c:v>4136</c:v>
                </c:pt>
                <c:pt idx="1">
                  <c:v>496</c:v>
                </c:pt>
                <c:pt idx="2">
                  <c:v>911</c:v>
                </c:pt>
                <c:pt idx="3">
                  <c:v>1180</c:v>
                </c:pt>
                <c:pt idx="4">
                  <c:v>1147</c:v>
                </c:pt>
                <c:pt idx="5">
                  <c:v>1726</c:v>
                </c:pt>
                <c:pt idx="6">
                  <c:v>194</c:v>
                </c:pt>
                <c:pt idx="7">
                  <c:v>448</c:v>
                </c:pt>
                <c:pt idx="8">
                  <c:v>3634</c:v>
                </c:pt>
                <c:pt idx="9">
                  <c:v>2056</c:v>
                </c:pt>
                <c:pt idx="10">
                  <c:v>2440</c:v>
                </c:pt>
                <c:pt idx="11">
                  <c:v>7922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9A-4D77-8F31-51167070D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871048"/>
        <c:axId val="124871440"/>
      </c:barChart>
      <c:catAx>
        <c:axId val="124871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4871440"/>
        <c:crosses val="autoZero"/>
        <c:auto val="1"/>
        <c:lblAlgn val="ctr"/>
        <c:lblOffset val="100"/>
        <c:noMultiLvlLbl val="0"/>
      </c:catAx>
      <c:valAx>
        <c:axId val="124871440"/>
        <c:scaling>
          <c:orientation val="minMax"/>
          <c:max val="800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124871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5333052744798892E-2"/>
          <c:y val="3.1414233931031002E-2"/>
          <c:w val="5.8454099119962945E-2"/>
          <c:h val="7.7025386517999936E-2"/>
        </c:manualLayout>
      </c:layout>
      <c:overlay val="1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CREW_204!$K$2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CREW_204!$A$3:$A$6</c:f>
              <c:strCache>
                <c:ptCount val="4"/>
                <c:pt idx="0">
                  <c:v>Andere / onbekend</c:v>
                </c:pt>
                <c:pt idx="1">
                  <c:v>Brussels Hoofdstedelijk Gewest</c:v>
                </c:pt>
                <c:pt idx="2">
                  <c:v>Vlaams Gewest</c:v>
                </c:pt>
                <c:pt idx="3">
                  <c:v>Waals Gewest</c:v>
                </c:pt>
              </c:strCache>
            </c:strRef>
          </c:cat>
          <c:val>
            <c:numRef>
              <c:f>CREW_204!$K$3:$K$6</c:f>
              <c:numCache>
                <c:formatCode>General</c:formatCode>
                <c:ptCount val="4"/>
                <c:pt idx="0">
                  <c:v>2059</c:v>
                </c:pt>
                <c:pt idx="1">
                  <c:v>443</c:v>
                </c:pt>
                <c:pt idx="2">
                  <c:v>5030</c:v>
                </c:pt>
                <c:pt idx="3">
                  <c:v>1556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70-4309-8627-A879EABB4025}"/>
            </c:ext>
          </c:extLst>
        </c:ser>
        <c:ser>
          <c:idx val="1"/>
          <c:order val="1"/>
          <c:tx>
            <c:strRef>
              <c:f>CREW_204!$L$2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CREW_204!$A$3:$A$6</c:f>
              <c:strCache>
                <c:ptCount val="4"/>
                <c:pt idx="0">
                  <c:v>Andere / onbekend</c:v>
                </c:pt>
                <c:pt idx="1">
                  <c:v>Brussels Hoofdstedelijk Gewest</c:v>
                </c:pt>
                <c:pt idx="2">
                  <c:v>Vlaams Gewest</c:v>
                </c:pt>
                <c:pt idx="3">
                  <c:v>Waals Gewest</c:v>
                </c:pt>
              </c:strCache>
            </c:strRef>
          </c:cat>
          <c:val>
            <c:numRef>
              <c:f>CREW_204!$L$3:$L$6</c:f>
              <c:numCache>
                <c:formatCode>General</c:formatCode>
                <c:ptCount val="4"/>
                <c:pt idx="0">
                  <c:v>5053</c:v>
                </c:pt>
                <c:pt idx="1">
                  <c:v>937</c:v>
                </c:pt>
                <c:pt idx="2">
                  <c:v>16841</c:v>
                </c:pt>
                <c:pt idx="3">
                  <c:v>3459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70-4309-8627-A879EABB4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627928"/>
        <c:axId val="231628320"/>
      </c:barChart>
      <c:catAx>
        <c:axId val="231627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1628320"/>
        <c:crosses val="autoZero"/>
        <c:auto val="1"/>
        <c:lblAlgn val="ctr"/>
        <c:lblOffset val="100"/>
        <c:noMultiLvlLbl val="0"/>
      </c:catAx>
      <c:valAx>
        <c:axId val="231628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162792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CA-4A0D-9A7D-93A9690CAD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FCA-4A0D-9A7D-93A9690CAD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FCA-4A0D-9A7D-93A9690CAD58}"/>
              </c:ext>
            </c:extLst>
          </c:dPt>
          <c:dLbls>
            <c:dLbl>
              <c:idx val="0"/>
              <c:layout>
                <c:manualLayout>
                  <c:x val="0.22777777777777777"/>
                  <c:y val="-8.4875562720133283E-1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CA-4A0D-9A7D-93A9690CAD58}"/>
                </c:ext>
              </c:extLst>
            </c:dLbl>
            <c:dLbl>
              <c:idx val="1"/>
              <c:layout>
                <c:manualLayout>
                  <c:x val="-0.24722222222222223"/>
                  <c:y val="1.388888888888886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CA-4A0D-9A7D-93A9690CAD58}"/>
                </c:ext>
              </c:extLst>
            </c:dLbl>
            <c:dLbl>
              <c:idx val="2"/>
              <c:layout>
                <c:manualLayout>
                  <c:x val="4.6483224380124727E-2"/>
                  <c:y val="-9.466152999449642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CA-4A0D-9A7D-93A9690CAD58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Blad1!$B$1:$B$3</c:f>
              <c:strCache>
                <c:ptCount val="3"/>
                <c:pt idx="0">
                  <c:v>Plaintes en néerlandais</c:v>
                </c:pt>
                <c:pt idx="1">
                  <c:v>Plaintes en français</c:v>
                </c:pt>
                <c:pt idx="2">
                  <c:v>Plaintes en allemand</c:v>
                </c:pt>
              </c:strCache>
            </c:strRef>
          </c:cat>
          <c:val>
            <c:numRef>
              <c:f>Blad1!$C$1:$C$3</c:f>
              <c:numCache>
                <c:formatCode>General</c:formatCode>
                <c:ptCount val="3"/>
                <c:pt idx="0">
                  <c:v>21164</c:v>
                </c:pt>
                <c:pt idx="1">
                  <c:v>5116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FCA-4A0D-9A7D-93A9690CAD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2961016027459"/>
          <c:y val="0.17775622756435497"/>
          <c:w val="0.51446721393851325"/>
          <c:h val="0.69195844933292638"/>
        </c:manualLayout>
      </c:layout>
      <c:pieChart>
        <c:varyColors val="1"/>
        <c:ser>
          <c:idx val="0"/>
          <c:order val="0"/>
          <c:tx>
            <c:strRef>
              <c:f>'CREW 211'!$M$27</c:f>
              <c:strCache>
                <c:ptCount val="1"/>
                <c:pt idx="0">
                  <c:v>2022</c:v>
                </c:pt>
              </c:strCache>
            </c:strRef>
          </c:tx>
          <c:dLbls>
            <c:dLbl>
              <c:idx val="0"/>
              <c:layout>
                <c:manualLayout>
                  <c:x val="-4.6995003755525719E-2"/>
                  <c:y val="-2.245538647123004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E0-41A9-A57A-234BDCC88DD3}"/>
                </c:ext>
              </c:extLst>
            </c:dLbl>
            <c:dLbl>
              <c:idx val="1"/>
              <c:layout>
                <c:manualLayout>
                  <c:x val="7.7077750212754578E-2"/>
                  <c:y val="1.243569880202068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E0-41A9-A57A-234BDCC88DD3}"/>
                </c:ext>
              </c:extLst>
            </c:dLbl>
            <c:dLbl>
              <c:idx val="2"/>
              <c:layout>
                <c:manualLayout>
                  <c:x val="6.8399563791157705E-2"/>
                  <c:y val="-5.05673005201841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E0-41A9-A57A-234BDCC88DD3}"/>
                </c:ext>
              </c:extLst>
            </c:dLbl>
            <c:dLbl>
              <c:idx val="3"/>
              <c:layout>
                <c:manualLayout>
                  <c:x val="-2.5139190574440296E-2"/>
                  <c:y val="-7.209791918580556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E0-41A9-A57A-234BDCC88DD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nl-B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'CREW 211'!$A$28:$A$31</c:f>
              <c:strCache>
                <c:ptCount val="4"/>
                <c:pt idx="0">
                  <c:v>Gewestelijk</c:v>
                </c:pt>
                <c:pt idx="1">
                  <c:v>Onbekend</c:v>
                </c:pt>
                <c:pt idx="2">
                  <c:v>Federaal</c:v>
                </c:pt>
                <c:pt idx="3">
                  <c:v>Gemengd</c:v>
                </c:pt>
              </c:strCache>
            </c:strRef>
          </c:cat>
          <c:val>
            <c:numRef>
              <c:f>'CREW 211'!$M$28:$M$31</c:f>
              <c:numCache>
                <c:formatCode>#,##0</c:formatCode>
                <c:ptCount val="4"/>
                <c:pt idx="0">
                  <c:v>2428</c:v>
                </c:pt>
                <c:pt idx="1">
                  <c:v>285</c:v>
                </c:pt>
                <c:pt idx="2">
                  <c:v>15548</c:v>
                </c:pt>
                <c:pt idx="3">
                  <c:v>6111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E0-41A9-A57A-234BDCC88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511889961123282"/>
          <c:y val="0.21865309869053254"/>
          <c:w val="0.7685656491777425"/>
          <c:h val="0.75218996062992127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162" y="3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8829579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162" y="8829579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81A2A-9FC2-42A5-AE15-596092088007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327292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162" y="3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0718" y="4415536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8829579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162" y="8829579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348A4-4422-4C56-8404-DD2659980DFC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84457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6725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1663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455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310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159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9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096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682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1449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406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997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0853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4409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4409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4409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4890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4648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2835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3563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7205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4966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440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OK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2950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6005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6134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6502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OK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743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ok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035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ok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743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ok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3743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OK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42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ok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42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8CB5-3847-4A1E-9F0F-6D01614DA637}" type="datetime1">
              <a:rPr lang="fr-FR" smtClean="0"/>
              <a:t>21/04/2023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E849-E39C-433A-A052-F755A4AE81C9}" type="datetime1">
              <a:rPr lang="fr-FR" smtClean="0"/>
              <a:t>21/04/2023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C3A2-1FF6-431A-98C4-16D67BA236EC}" type="datetime1">
              <a:rPr lang="fr-FR" smtClean="0"/>
              <a:t>21/04/2023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2DE0-E2B3-45A5-B639-212441913746}" type="datetime1">
              <a:rPr lang="fr-FR" smtClean="0"/>
              <a:t>21/04/2023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8221-8DF7-4AB9-8EF0-4AFF1A30BA5F}" type="datetime1">
              <a:rPr lang="fr-FR" smtClean="0"/>
              <a:t>21/04/2023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18A2C-206F-4A17-B62F-8E3FF339F677}" type="datetime1">
              <a:rPr lang="fr-FR" smtClean="0"/>
              <a:t>21/04/2023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0FC3-ED44-4947-9A22-69F1986F894D}" type="datetime1">
              <a:rPr lang="fr-FR" smtClean="0"/>
              <a:t>21/04/2023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7205F-2F99-4565-BDE0-A63661F9DE3F}" type="datetime1">
              <a:rPr lang="fr-FR" smtClean="0"/>
              <a:t>21/04/2023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57CF-4758-4D95-859C-23CDEACEEF91}" type="datetime1">
              <a:rPr lang="fr-FR" smtClean="0"/>
              <a:t>21/04/2023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3677-8F15-41A2-95F7-88DE7275BCF6}" type="datetime1">
              <a:rPr lang="fr-FR" smtClean="0"/>
              <a:t>21/04/2023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EDB0-A947-476A-ABED-FC100A28A71B}" type="datetime1">
              <a:rPr lang="fr-FR" smtClean="0"/>
              <a:t>21/04/2023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587E1-077C-402D-B6F9-C9C0D3EE96C9}" type="datetime1">
              <a:rPr lang="fr-FR" smtClean="0"/>
              <a:t>21/04/2023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E8477-BA21-4E7C-A243-8CEA68391B3F}" type="slidenum">
              <a:rPr lang="fr-FR" smtClean="0"/>
              <a:pPr/>
              <a:t>‹nr.›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8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0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hart" Target="../charts/chart13.xml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chart" Target="../charts/chart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2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chart" Target="../charts/chart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2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hart" Target="../charts/chart18.xml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11.jpeg"/><Relationship Id="rId9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hart" Target="../charts/chart19.xml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hart" Target="../charts/chart20.xml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11.jpeg"/><Relationship Id="rId9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hart" Target="../charts/chart21.xml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hart" Target="../charts/chart22.xml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11.jpeg"/><Relationship Id="rId9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hart" Target="../charts/chart23.xml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11.jpeg"/><Relationship Id="rId9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hart" Target="../charts/chart24.xml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11.jpeg"/><Relationship Id="rId9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chart" Target="../charts/chart2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2.jpeg"/><Relationship Id="rId4" Type="http://schemas.openxmlformats.org/officeDocument/2006/relationships/image" Target="../media/image12.jpeg"/><Relationship Id="rId9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chart" Target="../charts/chart2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2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chart" Target="../charts/chart2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11.jpeg"/><Relationship Id="rId10" Type="http://schemas.openxmlformats.org/officeDocument/2006/relationships/image" Target="../media/image2.jpeg"/><Relationship Id="rId4" Type="http://schemas.openxmlformats.org/officeDocument/2006/relationships/image" Target="../media/image5.png"/><Relationship Id="rId9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9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0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chart" Target="../charts/chart3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11.jpeg"/><Relationship Id="rId10" Type="http://schemas.openxmlformats.org/officeDocument/2006/relationships/image" Target="../media/image2.jpeg"/><Relationship Id="rId4" Type="http://schemas.openxmlformats.org/officeDocument/2006/relationships/image" Target="../media/image5.png"/><Relationship Id="rId9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hart" Target="../charts/chart33.xml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11.jpeg"/><Relationship Id="rId9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hart" Target="../charts/chart34.xml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11.jpeg"/><Relationship Id="rId9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chart" Target="../charts/chart3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11.jpeg"/><Relationship Id="rId10" Type="http://schemas.openxmlformats.org/officeDocument/2006/relationships/image" Target="../media/image2.jpeg"/><Relationship Id="rId4" Type="http://schemas.openxmlformats.org/officeDocument/2006/relationships/image" Target="../media/image5.png"/><Relationship Id="rId9" Type="http://schemas.openxmlformats.org/officeDocument/2006/relationships/image" Target="../media/image13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chart" Target="../charts/chart3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11.jpeg"/><Relationship Id="rId10" Type="http://schemas.openxmlformats.org/officeDocument/2006/relationships/image" Target="../media/image2.jpeg"/><Relationship Id="rId4" Type="http://schemas.openxmlformats.org/officeDocument/2006/relationships/image" Target="../media/image5.png"/><Relationship Id="rId9" Type="http://schemas.openxmlformats.org/officeDocument/2006/relationships/image" Target="../media/image13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chart" Target="../charts/chart3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11.jpeg"/><Relationship Id="rId10" Type="http://schemas.openxmlformats.org/officeDocument/2006/relationships/image" Target="../media/image2.jpeg"/><Relationship Id="rId4" Type="http://schemas.openxmlformats.org/officeDocument/2006/relationships/image" Target="../media/image5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chart" Target="../charts/chart3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11.jpeg"/><Relationship Id="rId10" Type="http://schemas.openxmlformats.org/officeDocument/2006/relationships/image" Target="../media/image2.jpeg"/><Relationship Id="rId4" Type="http://schemas.openxmlformats.org/officeDocument/2006/relationships/image" Target="../media/image5.png"/><Relationship Id="rId9" Type="http://schemas.openxmlformats.org/officeDocument/2006/relationships/image" Target="../media/image13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hart" Target="../charts/chart39.xml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11.jpeg"/><Relationship Id="rId9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hart" Target="../charts/chart40.xml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11.jpeg"/><Relationship Id="rId9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hart" Target="../charts/chart41.xml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11.jpeg"/><Relationship Id="rId9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chart" Target="../charts/chart4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11.jpeg"/><Relationship Id="rId10" Type="http://schemas.openxmlformats.org/officeDocument/2006/relationships/image" Target="../media/image2.jpeg"/><Relationship Id="rId4" Type="http://schemas.openxmlformats.org/officeDocument/2006/relationships/image" Target="../media/image5.png"/><Relationship Id="rId9" Type="http://schemas.openxmlformats.org/officeDocument/2006/relationships/image" Target="../media/image13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hart" Target="../charts/chart43.xml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11.jpeg"/><Relationship Id="rId9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hart" Target="../charts/chart45.xml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11.jpeg"/><Relationship Id="rId9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hart" Target="../charts/chart46.xml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11.jpeg"/><Relationship Id="rId9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hart" Target="../charts/chart47.xml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11.jpeg"/><Relationship Id="rId9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chart" Target="../charts/chart4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11.jpeg"/><Relationship Id="rId10" Type="http://schemas.openxmlformats.org/officeDocument/2006/relationships/image" Target="../media/image2.jpeg"/><Relationship Id="rId4" Type="http://schemas.openxmlformats.org/officeDocument/2006/relationships/image" Target="../media/image12.jpeg"/><Relationship Id="rId9" Type="http://schemas.openxmlformats.org/officeDocument/2006/relationships/image" Target="../media/image13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hart" Target="../charts/chart49.xml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11.jpeg"/><Relationship Id="rId9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2.jpeg"/><Relationship Id="rId4" Type="http://schemas.openxmlformats.org/officeDocument/2006/relationships/image" Target="../media/image12.jpeg"/><Relationship Id="rId9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11" Type="http://schemas.openxmlformats.org/officeDocument/2006/relationships/image" Target="../media/image3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2.jpeg"/><Relationship Id="rId9" Type="http://schemas.openxmlformats.org/officeDocument/2006/relationships/image" Target="../media/image2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11" Type="http://schemas.openxmlformats.org/officeDocument/2006/relationships/image" Target="../media/image3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2.jpeg"/><Relationship Id="rId9" Type="http://schemas.openxmlformats.org/officeDocument/2006/relationships/image" Target="../media/image20.png"/></Relationships>
</file>

<file path=ppt/slides/_rels/slide5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18" Type="http://schemas.openxmlformats.org/officeDocument/2006/relationships/image" Target="../media/image2.jpeg"/><Relationship Id="rId3" Type="http://schemas.openxmlformats.org/officeDocument/2006/relationships/image" Target="../media/image22.png"/><Relationship Id="rId21" Type="http://schemas.openxmlformats.org/officeDocument/2006/relationships/image" Target="../media/image28.png"/><Relationship Id="rId7" Type="http://schemas.openxmlformats.org/officeDocument/2006/relationships/image" Target="../media/image25.png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9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4.jpeg"/><Relationship Id="rId5" Type="http://schemas.openxmlformats.org/officeDocument/2006/relationships/image" Target="../media/image23.png"/><Relationship Id="rId15" Type="http://schemas.openxmlformats.org/officeDocument/2006/relationships/image" Target="../media/image8.png"/><Relationship Id="rId10" Type="http://schemas.microsoft.com/office/2007/relationships/hdphoto" Target="../media/hdphoto3.wdp"/><Relationship Id="rId19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26.png"/><Relationship Id="rId14" Type="http://schemas.openxmlformats.org/officeDocument/2006/relationships/image" Target="../media/image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601045" y="3717032"/>
            <a:ext cx="8542955" cy="1446550"/>
            <a:chOff x="1648420" y="3665928"/>
            <a:chExt cx="7439042" cy="1446550"/>
          </a:xfrm>
        </p:grpSpPr>
        <p:sp>
          <p:nvSpPr>
            <p:cNvPr id="5" name="ZoneTexte 4"/>
            <p:cNvSpPr txBox="1"/>
            <p:nvPr/>
          </p:nvSpPr>
          <p:spPr>
            <a:xfrm>
              <a:off x="1648420" y="3830076"/>
              <a:ext cx="4554695" cy="11182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fr-BE" sz="3600" b="1" dirty="0" err="1">
                  <a:solidFill>
                    <a:srgbClr val="A50029"/>
                  </a:solidFill>
                  <a:latin typeface="+mj-lt"/>
                </a:rPr>
                <a:t>Activiteitenverslag</a:t>
              </a:r>
              <a:endParaRPr lang="fr-BE" sz="3600" b="1" dirty="0">
                <a:solidFill>
                  <a:srgbClr val="A50029"/>
                </a:solidFill>
                <a:latin typeface="+mj-lt"/>
              </a:endParaRPr>
            </a:p>
            <a:p>
              <a:pPr>
                <a:lnSpc>
                  <a:spcPts val="4000"/>
                </a:lnSpc>
              </a:pPr>
              <a:r>
                <a:rPr lang="fr-BE" sz="3600" b="1" dirty="0">
                  <a:solidFill>
                    <a:srgbClr val="A50029"/>
                  </a:solidFill>
                  <a:latin typeface="+mj-lt"/>
                </a:rPr>
                <a:t>Rapport  d’Activités</a:t>
              </a:r>
              <a:endParaRPr lang="fr-FR" sz="3600" b="1" dirty="0">
                <a:solidFill>
                  <a:srgbClr val="A50029"/>
                </a:solidFill>
                <a:latin typeface="+mj-lt"/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5983655" y="3665928"/>
              <a:ext cx="3103807" cy="14465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BE" sz="8800" b="1" spc="600" dirty="0">
                  <a:solidFill>
                    <a:srgbClr val="0067A2"/>
                  </a:solidFill>
                  <a:latin typeface="+mj-lt"/>
                </a:rPr>
                <a:t>2022</a:t>
              </a:r>
              <a:endParaRPr lang="fr-FR" sz="8800" b="1" spc="600" dirty="0">
                <a:solidFill>
                  <a:srgbClr val="0067A2"/>
                </a:solidFill>
                <a:latin typeface="+mj-lt"/>
              </a:endParaRPr>
            </a:p>
          </p:txBody>
        </p:sp>
      </p:grp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84" y="357157"/>
            <a:ext cx="7129287" cy="361188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0" y="6300983"/>
            <a:ext cx="9144000" cy="365125"/>
          </a:xfrm>
        </p:spPr>
        <p:txBody>
          <a:bodyPr/>
          <a:lstStyle/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1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/>
          <p:cNvSpPr txBox="1"/>
          <p:nvPr/>
        </p:nvSpPr>
        <p:spPr>
          <a:xfrm>
            <a:off x="0" y="7476"/>
            <a:ext cx="9144000" cy="10618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2100" b="1">
                <a:solidFill>
                  <a:srgbClr val="0067A2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BE" dirty="0" err="1">
                <a:latin typeface="+mj-lt"/>
              </a:rPr>
              <a:t>Aantal</a:t>
            </a:r>
            <a:r>
              <a:rPr lang="fr-BE" dirty="0">
                <a:latin typeface="+mj-lt"/>
              </a:rPr>
              <a:t> </a:t>
            </a:r>
            <a:r>
              <a:rPr lang="fr-BE" dirty="0" err="1">
                <a:latin typeface="+mj-lt"/>
              </a:rPr>
              <a:t>klachten</a:t>
            </a:r>
            <a:r>
              <a:rPr lang="fr-BE" dirty="0">
                <a:latin typeface="+mj-lt"/>
              </a:rPr>
              <a:t> per </a:t>
            </a:r>
            <a:r>
              <a:rPr lang="fr-BE" dirty="0" err="1">
                <a:latin typeface="+mj-lt"/>
              </a:rPr>
              <a:t>taalgroep</a:t>
            </a:r>
            <a:r>
              <a:rPr lang="fr-BE" dirty="0">
                <a:latin typeface="+mj-lt"/>
              </a:rPr>
              <a:t> | </a:t>
            </a:r>
          </a:p>
          <a:p>
            <a:r>
              <a:rPr lang="fr-BE" dirty="0">
                <a:latin typeface="+mj-lt"/>
              </a:rPr>
              <a:t>Nombre de plaintes par rôle linguistique</a:t>
            </a:r>
          </a:p>
          <a:p>
            <a:endParaRPr lang="fr-BE" dirty="0">
              <a:latin typeface="+mj-lt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17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10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3" name="Grafiek 2">
            <a:extLst>
              <a:ext uri="{FF2B5EF4-FFF2-40B4-BE49-F238E27FC236}">
                <a16:creationId xmlns:a16="http://schemas.microsoft.com/office/drawing/2014/main" id="{494004B6-5927-4868-8DB7-FE2D0652FA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0033655"/>
              </p:ext>
            </p:extLst>
          </p:nvPr>
        </p:nvGraphicFramePr>
        <p:xfrm>
          <a:off x="1475656" y="1069305"/>
          <a:ext cx="6804756" cy="4680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0" y="0"/>
            <a:ext cx="9144000" cy="73866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2100" b="1">
                <a:solidFill>
                  <a:srgbClr val="0067A2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BE" dirty="0" err="1">
                <a:latin typeface="+mj-lt"/>
              </a:rPr>
              <a:t>Aantal</a:t>
            </a:r>
            <a:r>
              <a:rPr lang="fr-BE" dirty="0">
                <a:latin typeface="+mj-lt"/>
              </a:rPr>
              <a:t> klachten per </a:t>
            </a:r>
            <a:r>
              <a:rPr lang="fr-BE" dirty="0" err="1">
                <a:latin typeface="+mj-lt"/>
              </a:rPr>
              <a:t>bevoegdheidsdomein</a:t>
            </a:r>
            <a:r>
              <a:rPr lang="fr-BE" dirty="0">
                <a:latin typeface="+mj-lt"/>
              </a:rPr>
              <a:t> |  </a:t>
            </a:r>
          </a:p>
          <a:p>
            <a:r>
              <a:rPr lang="fr-BE" dirty="0">
                <a:latin typeface="+mj-lt"/>
              </a:rPr>
              <a:t>Nombre de plaintes par domaine de compétence</a:t>
            </a:r>
            <a:endParaRPr lang="fr-FR" dirty="0">
              <a:latin typeface="+mj-lt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18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11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3" name="Graphique 5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3640549"/>
              </p:ext>
            </p:extLst>
          </p:nvPr>
        </p:nvGraphicFramePr>
        <p:xfrm>
          <a:off x="1331640" y="980728"/>
          <a:ext cx="6840760" cy="4520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-14198" y="0"/>
            <a:ext cx="9144000" cy="73866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2100" b="1">
                <a:solidFill>
                  <a:srgbClr val="0067A2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BE" dirty="0" err="1">
                <a:latin typeface="+mj-lt"/>
              </a:rPr>
              <a:t>Professioneel</a:t>
            </a:r>
            <a:r>
              <a:rPr lang="fr-BE" dirty="0">
                <a:latin typeface="+mj-lt"/>
              </a:rPr>
              <a:t> versus </a:t>
            </a:r>
            <a:r>
              <a:rPr lang="fr-BE" dirty="0" err="1">
                <a:latin typeface="+mj-lt"/>
              </a:rPr>
              <a:t>Residentieel</a:t>
            </a:r>
            <a:r>
              <a:rPr lang="fr-BE" dirty="0">
                <a:latin typeface="+mj-lt"/>
              </a:rPr>
              <a:t> | </a:t>
            </a:r>
          </a:p>
          <a:p>
            <a:r>
              <a:rPr lang="fr-BE" dirty="0">
                <a:latin typeface="+mj-lt"/>
              </a:rPr>
              <a:t>Professionnel versus Résidentiel</a:t>
            </a:r>
            <a:endParaRPr lang="fr-FR" dirty="0">
              <a:latin typeface="+mj-lt"/>
            </a:endParaRPr>
          </a:p>
        </p:txBody>
      </p:sp>
      <p:graphicFrame>
        <p:nvGraphicFramePr>
          <p:cNvPr id="27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3947363"/>
              </p:ext>
            </p:extLst>
          </p:nvPr>
        </p:nvGraphicFramePr>
        <p:xfrm>
          <a:off x="1151948" y="836712"/>
          <a:ext cx="6824993" cy="4572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25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12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3" name="Graphique 5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255283"/>
              </p:ext>
            </p:extLst>
          </p:nvPr>
        </p:nvGraphicFramePr>
        <p:xfrm>
          <a:off x="791580" y="948260"/>
          <a:ext cx="6192360" cy="4632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90027904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0" y="13285"/>
            <a:ext cx="9144000" cy="4154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2100" b="1">
                <a:solidFill>
                  <a:srgbClr val="0067A2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BE" dirty="0" err="1">
                <a:latin typeface="+mj-lt"/>
              </a:rPr>
              <a:t>Klachtensoort</a:t>
            </a:r>
            <a:r>
              <a:rPr lang="fr-BE" dirty="0">
                <a:latin typeface="+mj-lt"/>
              </a:rPr>
              <a:t> | Types de plaintes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25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13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3" name="Graphique 10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670303"/>
              </p:ext>
            </p:extLst>
          </p:nvPr>
        </p:nvGraphicFramePr>
        <p:xfrm>
          <a:off x="0" y="600467"/>
          <a:ext cx="9144000" cy="5392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0642711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26" name="Afbeelding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28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14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9" name="ZoneTexte 11"/>
          <p:cNvSpPr txBox="1"/>
          <p:nvPr/>
        </p:nvSpPr>
        <p:spPr>
          <a:xfrm>
            <a:off x="0" y="13285"/>
            <a:ext cx="9144000" cy="4154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2100" b="1">
                <a:solidFill>
                  <a:srgbClr val="0067A2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BE" dirty="0" err="1">
                <a:latin typeface="+mj-lt"/>
              </a:rPr>
              <a:t>Klachtensoort</a:t>
            </a:r>
            <a:r>
              <a:rPr lang="fr-BE" dirty="0">
                <a:latin typeface="+mj-lt"/>
              </a:rPr>
              <a:t> | Types de plaintes</a:t>
            </a:r>
          </a:p>
        </p:txBody>
      </p:sp>
      <p:graphicFrame>
        <p:nvGraphicFramePr>
          <p:cNvPr id="3" name="Grafiek 2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896642"/>
              </p:ext>
            </p:extLst>
          </p:nvPr>
        </p:nvGraphicFramePr>
        <p:xfrm>
          <a:off x="0" y="836712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9470377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5498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nl-BE" sz="2100" b="1" dirty="0">
                <a:solidFill>
                  <a:srgbClr val="0067A2"/>
                </a:solidFill>
                <a:ea typeface="+mn-ea"/>
                <a:cs typeface="+mn-cs"/>
              </a:rPr>
              <a:t>Prijzen/</a:t>
            </a:r>
            <a:r>
              <a:rPr lang="nl-BE" sz="2100" b="1" dirty="0" err="1">
                <a:solidFill>
                  <a:srgbClr val="0067A2"/>
                </a:solidFill>
                <a:ea typeface="+mn-ea"/>
                <a:cs typeface="+mn-cs"/>
              </a:rPr>
              <a:t>Tarifs</a:t>
            </a:r>
            <a:r>
              <a:rPr lang="nl-BE" sz="2100" b="1" dirty="0">
                <a:solidFill>
                  <a:srgbClr val="0067A2"/>
                </a:solidFill>
                <a:ea typeface="+mn-ea"/>
                <a:cs typeface="+mn-cs"/>
              </a:rPr>
              <a:t> (18,6 %)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z="1800" smtClean="0"/>
              <a:pPr/>
              <a:t>15</a:t>
            </a:fld>
            <a:endParaRPr lang="fr-FR" sz="1800" dirty="0"/>
          </a:p>
        </p:txBody>
      </p:sp>
      <p:grpSp>
        <p:nvGrpSpPr>
          <p:cNvPr id="5" name="Groupe 4"/>
          <p:cNvGrpSpPr/>
          <p:nvPr/>
        </p:nvGrpSpPr>
        <p:grpSpPr>
          <a:xfrm>
            <a:off x="0" y="6136421"/>
            <a:ext cx="7993776" cy="735815"/>
            <a:chOff x="0" y="6136421"/>
            <a:chExt cx="7993776" cy="735815"/>
          </a:xfrm>
        </p:grpSpPr>
        <p:pic>
          <p:nvPicPr>
            <p:cNvPr id="6" name="Picture 2" descr="C:\Documents and Settings\Custinne_Bertrand\Bureau\MEDIATEUR\Logos\Ombu_Med_rvb_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76156" y="6257021"/>
              <a:ext cx="2017620" cy="520351"/>
            </a:xfrm>
            <a:prstGeom prst="rect">
              <a:avLst/>
            </a:prstGeom>
            <a:noFill/>
          </p:spPr>
        </p:pic>
        <p:grpSp>
          <p:nvGrpSpPr>
            <p:cNvPr id="7" name="Groupe 6"/>
            <p:cNvGrpSpPr/>
            <p:nvPr/>
          </p:nvGrpSpPr>
          <p:grpSpPr>
            <a:xfrm>
              <a:off x="0" y="6136421"/>
              <a:ext cx="5436096" cy="735815"/>
              <a:chOff x="0" y="6109817"/>
              <a:chExt cx="5632640" cy="762419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6109817"/>
                <a:ext cx="642128" cy="756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9042" y="6120671"/>
                <a:ext cx="987769" cy="751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3728" y="6120671"/>
                <a:ext cx="989602" cy="750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328" y="6116781"/>
                <a:ext cx="1006962" cy="755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1200" y="6111142"/>
                <a:ext cx="1041440" cy="75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110634"/>
                <a:ext cx="985760" cy="747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17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15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3" name="Graphique 16">
            <a:extLst>
              <a:ext uri="{FF2B5EF4-FFF2-40B4-BE49-F238E27FC236}">
                <a16:creationId xmlns:a16="http://schemas.microsoft.com/office/drawing/2014/main" id="{00000000-0008-0000-0400-00001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2509972"/>
              </p:ext>
            </p:extLst>
          </p:nvPr>
        </p:nvGraphicFramePr>
        <p:xfrm>
          <a:off x="0" y="739534"/>
          <a:ext cx="9144000" cy="5292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146797031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50" y="17756"/>
            <a:ext cx="9072500" cy="415498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nl-BE" sz="2100" b="1" dirty="0">
                <a:solidFill>
                  <a:srgbClr val="0067A2"/>
                </a:solidFill>
                <a:ea typeface="+mn-ea"/>
                <a:cs typeface="+mn-cs"/>
              </a:rPr>
              <a:t>Meterproblemen | </a:t>
            </a:r>
            <a:r>
              <a:rPr lang="nl-BE" sz="2100" b="1" dirty="0" err="1">
                <a:solidFill>
                  <a:srgbClr val="0067A2"/>
                </a:solidFill>
                <a:ea typeface="+mn-ea"/>
                <a:cs typeface="+mn-cs"/>
              </a:rPr>
              <a:t>Problèmes</a:t>
            </a:r>
            <a:r>
              <a:rPr lang="nl-BE" sz="2100" b="1" dirty="0">
                <a:solidFill>
                  <a:srgbClr val="0067A2"/>
                </a:solidFill>
                <a:ea typeface="+mn-ea"/>
                <a:cs typeface="+mn-cs"/>
              </a:rPr>
              <a:t> de </a:t>
            </a:r>
            <a:r>
              <a:rPr lang="nl-BE" sz="2100" b="1" dirty="0" err="1">
                <a:solidFill>
                  <a:srgbClr val="0067A2"/>
                </a:solidFill>
                <a:ea typeface="+mn-ea"/>
                <a:cs typeface="+mn-cs"/>
              </a:rPr>
              <a:t>comptage</a:t>
            </a:r>
            <a:r>
              <a:rPr lang="nl-BE" sz="2100" b="1" dirty="0">
                <a:solidFill>
                  <a:srgbClr val="0067A2"/>
                </a:solidFill>
                <a:ea typeface="+mn-ea"/>
                <a:cs typeface="+mn-cs"/>
              </a:rPr>
              <a:t> (16,2%)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18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16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4" name="Graphique 10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867446"/>
              </p:ext>
            </p:extLst>
          </p:nvPr>
        </p:nvGraphicFramePr>
        <p:xfrm>
          <a:off x="1" y="757290"/>
          <a:ext cx="9108250" cy="5316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7292924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5498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nl-BE" sz="2100" b="1" dirty="0">
                <a:solidFill>
                  <a:srgbClr val="0067A2"/>
                </a:solidFill>
                <a:ea typeface="+mn-ea"/>
                <a:cs typeface="+mn-cs"/>
              </a:rPr>
              <a:t>Meterproblemen – DNB | </a:t>
            </a:r>
            <a:r>
              <a:rPr lang="nl-BE" sz="2100" b="1" dirty="0" err="1">
                <a:solidFill>
                  <a:srgbClr val="0067A2"/>
                </a:solidFill>
                <a:ea typeface="+mn-ea"/>
                <a:cs typeface="+mn-cs"/>
              </a:rPr>
              <a:t>Problèmes</a:t>
            </a:r>
            <a:r>
              <a:rPr lang="nl-BE" sz="2100" b="1" dirty="0">
                <a:solidFill>
                  <a:srgbClr val="0067A2"/>
                </a:solidFill>
                <a:ea typeface="+mn-ea"/>
                <a:cs typeface="+mn-cs"/>
              </a:rPr>
              <a:t> de </a:t>
            </a:r>
            <a:r>
              <a:rPr lang="nl-BE" sz="2100" b="1" dirty="0" err="1">
                <a:solidFill>
                  <a:srgbClr val="0067A2"/>
                </a:solidFill>
                <a:ea typeface="+mn-ea"/>
                <a:cs typeface="+mn-cs"/>
              </a:rPr>
              <a:t>comptage</a:t>
            </a:r>
            <a:r>
              <a:rPr lang="nl-BE" sz="2100" b="1" dirty="0">
                <a:solidFill>
                  <a:srgbClr val="0067A2"/>
                </a:solidFill>
                <a:ea typeface="+mn-ea"/>
                <a:cs typeface="+mn-cs"/>
              </a:rPr>
              <a:t> GRD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17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17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4" name="Graphique 8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618325"/>
              </p:ext>
            </p:extLst>
          </p:nvPr>
        </p:nvGraphicFramePr>
        <p:xfrm>
          <a:off x="0" y="1340768"/>
          <a:ext cx="9143999" cy="4409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51093736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57DE8477-BA21-4E7C-A243-8CEA68391B3F}" type="slidenum">
              <a:rPr lang="fr-FR" sz="1800" smtClean="0"/>
              <a:pPr/>
              <a:t>18</a:t>
            </a:fld>
            <a:endParaRPr lang="fr-FR" sz="1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spcBef>
                <a:spcPct val="0"/>
              </a:spcBef>
              <a:buNone/>
              <a:defRPr sz="2100" b="1">
                <a:solidFill>
                  <a:srgbClr val="0067A2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BE" dirty="0" err="1">
                <a:latin typeface="+mj-lt"/>
              </a:rPr>
              <a:t>Facturatieproces</a:t>
            </a:r>
            <a:r>
              <a:rPr lang="fr-BE" dirty="0">
                <a:latin typeface="+mj-lt"/>
              </a:rPr>
              <a:t> | Processus de facturation (15,5 %)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0" y="6136421"/>
            <a:ext cx="7993776" cy="735815"/>
            <a:chOff x="0" y="6136421"/>
            <a:chExt cx="7993776" cy="735815"/>
          </a:xfrm>
        </p:grpSpPr>
        <p:pic>
          <p:nvPicPr>
            <p:cNvPr id="17" name="Picture 2" descr="C:\Documents and Settings\Custinne_Bertrand\Bureau\MEDIATEUR\Logos\Ombu_Med_rvb_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76156" y="6257021"/>
              <a:ext cx="2017620" cy="520351"/>
            </a:xfrm>
            <a:prstGeom prst="rect">
              <a:avLst/>
            </a:prstGeom>
            <a:noFill/>
          </p:spPr>
        </p:pic>
        <p:grpSp>
          <p:nvGrpSpPr>
            <p:cNvPr id="18" name="Groupe 17"/>
            <p:cNvGrpSpPr/>
            <p:nvPr/>
          </p:nvGrpSpPr>
          <p:grpSpPr>
            <a:xfrm>
              <a:off x="0" y="6136421"/>
              <a:ext cx="5436096" cy="735815"/>
              <a:chOff x="0" y="6109817"/>
              <a:chExt cx="5632640" cy="762419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6109817"/>
                <a:ext cx="642128" cy="756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9042" y="6120671"/>
                <a:ext cx="987769" cy="751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3728" y="6120671"/>
                <a:ext cx="989602" cy="750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328" y="6116781"/>
                <a:ext cx="1006962" cy="755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1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1200" y="6111142"/>
                <a:ext cx="1041440" cy="75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110634"/>
                <a:ext cx="985760" cy="747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26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18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2" name="Graphique 9">
            <a:extLst>
              <a:ext uri="{FF2B5EF4-FFF2-40B4-BE49-F238E27FC236}">
                <a16:creationId xmlns:a16="http://schemas.microsoft.com/office/drawing/2014/main" id="{00000000-0008-0000-09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839319"/>
              </p:ext>
            </p:extLst>
          </p:nvPr>
        </p:nvGraphicFramePr>
        <p:xfrm>
          <a:off x="0" y="739533"/>
          <a:ext cx="9144000" cy="5385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4293525712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-1" y="12425"/>
            <a:ext cx="9144000" cy="4154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spcBef>
                <a:spcPct val="0"/>
              </a:spcBef>
              <a:buNone/>
              <a:defRPr sz="2100" b="1">
                <a:solidFill>
                  <a:srgbClr val="0067A2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BE" dirty="0" err="1">
                <a:latin typeface="+mj-lt"/>
              </a:rPr>
              <a:t>Marktpraktijken</a:t>
            </a:r>
            <a:r>
              <a:rPr lang="fr-BE" dirty="0">
                <a:latin typeface="+mj-lt"/>
              </a:rPr>
              <a:t> | Pratiques de marché (14,2 %)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0" y="6136421"/>
            <a:ext cx="7993776" cy="735815"/>
            <a:chOff x="0" y="6136421"/>
            <a:chExt cx="7993776" cy="735815"/>
          </a:xfrm>
        </p:grpSpPr>
        <p:pic>
          <p:nvPicPr>
            <p:cNvPr id="14" name="Picture 2" descr="C:\Documents and Settings\Custinne_Bertrand\Bureau\MEDIATEUR\Logos\Ombu_Med_rvb_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76156" y="6257021"/>
              <a:ext cx="2017620" cy="520351"/>
            </a:xfrm>
            <a:prstGeom prst="rect">
              <a:avLst/>
            </a:prstGeom>
            <a:noFill/>
          </p:spPr>
        </p:pic>
        <p:grpSp>
          <p:nvGrpSpPr>
            <p:cNvPr id="17" name="Groupe 16"/>
            <p:cNvGrpSpPr/>
            <p:nvPr/>
          </p:nvGrpSpPr>
          <p:grpSpPr>
            <a:xfrm>
              <a:off x="0" y="6136421"/>
              <a:ext cx="5436096" cy="735815"/>
              <a:chOff x="0" y="6109817"/>
              <a:chExt cx="5632640" cy="762419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6109817"/>
                <a:ext cx="642128" cy="756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9042" y="6120671"/>
                <a:ext cx="987769" cy="751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3728" y="6120671"/>
                <a:ext cx="989602" cy="750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328" y="6116781"/>
                <a:ext cx="1006962" cy="755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1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1200" y="6111142"/>
                <a:ext cx="1041440" cy="75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110634"/>
                <a:ext cx="985760" cy="747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25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19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3" name="Graphique 8">
            <a:extLst>
              <a:ext uri="{FF2B5EF4-FFF2-40B4-BE49-F238E27FC236}">
                <a16:creationId xmlns:a16="http://schemas.microsoft.com/office/drawing/2014/main" id="{00000000-0008-0000-0A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927429"/>
              </p:ext>
            </p:extLst>
          </p:nvPr>
        </p:nvGraphicFramePr>
        <p:xfrm>
          <a:off x="0" y="963942"/>
          <a:ext cx="9143999" cy="5123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187864253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0" y="17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rgbClr val="0067A2"/>
                </a:solidFill>
                <a:latin typeface="+mj-lt"/>
              </a:rPr>
              <a:t>AANTAL KLACHTEN | NOMBRE DE PLAINTES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17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2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3478516"/>
              </p:ext>
            </p:extLst>
          </p:nvPr>
        </p:nvGraphicFramePr>
        <p:xfrm>
          <a:off x="0" y="787457"/>
          <a:ext cx="9144000" cy="5017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" y="0"/>
            <a:ext cx="9144000" cy="407804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nl-BE" sz="2050" b="1" dirty="0">
                <a:solidFill>
                  <a:srgbClr val="0067A2"/>
                </a:solidFill>
                <a:ea typeface="+mn-ea"/>
                <a:cs typeface="+mn-cs"/>
              </a:rPr>
              <a:t>Verandering van leverancier | Changement de fournisseur (11,4 %)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z="1800" smtClean="0"/>
              <a:pPr/>
              <a:t>20</a:t>
            </a:fld>
            <a:endParaRPr lang="fr-FR" sz="1800" dirty="0"/>
          </a:p>
        </p:txBody>
      </p:sp>
      <p:grpSp>
        <p:nvGrpSpPr>
          <p:cNvPr id="5" name="Groupe 4"/>
          <p:cNvGrpSpPr/>
          <p:nvPr/>
        </p:nvGrpSpPr>
        <p:grpSpPr>
          <a:xfrm>
            <a:off x="0" y="6136421"/>
            <a:ext cx="7993776" cy="735815"/>
            <a:chOff x="0" y="6136421"/>
            <a:chExt cx="7993776" cy="735815"/>
          </a:xfrm>
        </p:grpSpPr>
        <p:pic>
          <p:nvPicPr>
            <p:cNvPr id="6" name="Picture 2" descr="C:\Documents and Settings\Custinne_Bertrand\Bureau\MEDIATEUR\Logos\Ombu_Med_rvb_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76156" y="6257021"/>
              <a:ext cx="2017620" cy="520351"/>
            </a:xfrm>
            <a:prstGeom prst="rect">
              <a:avLst/>
            </a:prstGeom>
            <a:noFill/>
          </p:spPr>
        </p:pic>
        <p:grpSp>
          <p:nvGrpSpPr>
            <p:cNvPr id="7" name="Groupe 6"/>
            <p:cNvGrpSpPr/>
            <p:nvPr/>
          </p:nvGrpSpPr>
          <p:grpSpPr>
            <a:xfrm>
              <a:off x="0" y="6136421"/>
              <a:ext cx="5436096" cy="735815"/>
              <a:chOff x="0" y="6109817"/>
              <a:chExt cx="5632640" cy="762419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6109817"/>
                <a:ext cx="642128" cy="756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9042" y="6120671"/>
                <a:ext cx="987769" cy="751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3728" y="6120671"/>
                <a:ext cx="989602" cy="750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328" y="6116781"/>
                <a:ext cx="1006962" cy="755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1200" y="6111142"/>
                <a:ext cx="1041440" cy="75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110634"/>
                <a:ext cx="985760" cy="747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17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20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3" name="Graphique 9">
            <a:extLst>
              <a:ext uri="{FF2B5EF4-FFF2-40B4-BE49-F238E27FC236}">
                <a16:creationId xmlns:a16="http://schemas.microsoft.com/office/drawing/2014/main" id="{00000000-0008-0000-06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520833"/>
              </p:ext>
            </p:extLst>
          </p:nvPr>
        </p:nvGraphicFramePr>
        <p:xfrm>
          <a:off x="0" y="980728"/>
          <a:ext cx="9144000" cy="512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4097917148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578"/>
            <a:ext cx="9144000" cy="40011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nl-BE" sz="2000" b="1" dirty="0">
                <a:solidFill>
                  <a:srgbClr val="0067A2"/>
                </a:solidFill>
                <a:ea typeface="+mn-ea"/>
                <a:cs typeface="+mn-cs"/>
              </a:rPr>
              <a:t>Betalingsproblemen | </a:t>
            </a:r>
            <a:r>
              <a:rPr lang="nl-BE" sz="2000" b="1" dirty="0" err="1">
                <a:solidFill>
                  <a:srgbClr val="0067A2"/>
                </a:solidFill>
                <a:ea typeface="+mn-ea"/>
                <a:cs typeface="+mn-cs"/>
              </a:rPr>
              <a:t>Problèmes</a:t>
            </a:r>
            <a:r>
              <a:rPr lang="nl-BE" sz="2000" b="1" dirty="0">
                <a:solidFill>
                  <a:srgbClr val="0067A2"/>
                </a:solidFill>
                <a:ea typeface="+mn-ea"/>
                <a:cs typeface="+mn-cs"/>
              </a:rPr>
              <a:t> de </a:t>
            </a:r>
            <a:r>
              <a:rPr lang="nl-BE" sz="2000" b="1" dirty="0" err="1">
                <a:solidFill>
                  <a:srgbClr val="0067A2"/>
                </a:solidFill>
                <a:ea typeface="+mn-ea"/>
                <a:cs typeface="+mn-cs"/>
              </a:rPr>
              <a:t>paiement</a:t>
            </a:r>
            <a:r>
              <a:rPr lang="nl-BE" sz="2000" b="1" dirty="0">
                <a:solidFill>
                  <a:srgbClr val="0067A2"/>
                </a:solidFill>
                <a:ea typeface="+mn-ea"/>
                <a:cs typeface="+mn-cs"/>
              </a:rPr>
              <a:t>  (6,6 %)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z="1800" smtClean="0"/>
              <a:pPr/>
              <a:t>21</a:t>
            </a:fld>
            <a:endParaRPr lang="fr-FR" sz="1800" dirty="0"/>
          </a:p>
        </p:txBody>
      </p:sp>
      <p:grpSp>
        <p:nvGrpSpPr>
          <p:cNvPr id="5" name="Groupe 4"/>
          <p:cNvGrpSpPr/>
          <p:nvPr/>
        </p:nvGrpSpPr>
        <p:grpSpPr>
          <a:xfrm>
            <a:off x="0" y="6136421"/>
            <a:ext cx="7993776" cy="735815"/>
            <a:chOff x="0" y="6136421"/>
            <a:chExt cx="7993776" cy="735815"/>
          </a:xfrm>
        </p:grpSpPr>
        <p:pic>
          <p:nvPicPr>
            <p:cNvPr id="6" name="Picture 2" descr="C:\Documents and Settings\Custinne_Bertrand\Bureau\MEDIATEUR\Logos\Ombu_Med_rvb_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76156" y="6257021"/>
              <a:ext cx="2017620" cy="520351"/>
            </a:xfrm>
            <a:prstGeom prst="rect">
              <a:avLst/>
            </a:prstGeom>
            <a:noFill/>
          </p:spPr>
        </p:pic>
        <p:grpSp>
          <p:nvGrpSpPr>
            <p:cNvPr id="7" name="Groupe 6"/>
            <p:cNvGrpSpPr/>
            <p:nvPr/>
          </p:nvGrpSpPr>
          <p:grpSpPr>
            <a:xfrm>
              <a:off x="0" y="6136421"/>
              <a:ext cx="5436096" cy="735815"/>
              <a:chOff x="0" y="6109817"/>
              <a:chExt cx="5632640" cy="762419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6109817"/>
                <a:ext cx="642128" cy="756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9042" y="6120671"/>
                <a:ext cx="987769" cy="751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3728" y="6120671"/>
                <a:ext cx="989602" cy="750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328" y="6116781"/>
                <a:ext cx="1006962" cy="755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1200" y="6111142"/>
                <a:ext cx="1041440" cy="75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110634"/>
                <a:ext cx="985760" cy="747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17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21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3" name="Graphique 9">
            <a:extLst>
              <a:ext uri="{FF2B5EF4-FFF2-40B4-BE49-F238E27FC236}">
                <a16:creationId xmlns:a16="http://schemas.microsoft.com/office/drawing/2014/main" id="{00000000-0008-0000-05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671123"/>
              </p:ext>
            </p:extLst>
          </p:nvPr>
        </p:nvGraphicFramePr>
        <p:xfrm>
          <a:off x="0" y="726724"/>
          <a:ext cx="9144000" cy="5397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584541988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6244"/>
            <a:ext cx="9144000" cy="707886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nl-BE" sz="2000" b="1" dirty="0">
                <a:solidFill>
                  <a:srgbClr val="0067A2"/>
                </a:solidFill>
                <a:ea typeface="+mn-ea"/>
                <a:cs typeface="+mn-cs"/>
              </a:rPr>
              <a:t>Gewestelijke bevoegdheden andere dan meters| </a:t>
            </a:r>
            <a:br>
              <a:rPr lang="nl-BE" sz="2000" b="1" dirty="0">
                <a:solidFill>
                  <a:srgbClr val="0067A2"/>
                </a:solidFill>
                <a:ea typeface="+mn-ea"/>
                <a:cs typeface="+mn-cs"/>
              </a:rPr>
            </a:br>
            <a:r>
              <a:rPr lang="nl-BE" sz="2000" b="1" dirty="0" err="1">
                <a:solidFill>
                  <a:srgbClr val="0067A2"/>
                </a:solidFill>
                <a:ea typeface="+mn-ea"/>
                <a:cs typeface="+mn-cs"/>
              </a:rPr>
              <a:t>Compétences</a:t>
            </a:r>
            <a:r>
              <a:rPr lang="nl-BE" sz="2000" b="1" dirty="0">
                <a:solidFill>
                  <a:srgbClr val="0067A2"/>
                </a:solidFill>
                <a:ea typeface="+mn-ea"/>
                <a:cs typeface="+mn-cs"/>
              </a:rPr>
              <a:t> </a:t>
            </a:r>
            <a:r>
              <a:rPr lang="nl-BE" sz="2000" b="1" dirty="0" err="1">
                <a:solidFill>
                  <a:srgbClr val="0067A2"/>
                </a:solidFill>
                <a:ea typeface="+mn-ea"/>
                <a:cs typeface="+mn-cs"/>
              </a:rPr>
              <a:t>régionales</a:t>
            </a:r>
            <a:r>
              <a:rPr lang="nl-BE" sz="2000" b="1" dirty="0">
                <a:solidFill>
                  <a:srgbClr val="0067A2"/>
                </a:solidFill>
                <a:ea typeface="+mn-ea"/>
                <a:cs typeface="+mn-cs"/>
              </a:rPr>
              <a:t> </a:t>
            </a:r>
            <a:r>
              <a:rPr lang="nl-BE" sz="2000" b="1" dirty="0" err="1">
                <a:solidFill>
                  <a:srgbClr val="0067A2"/>
                </a:solidFill>
                <a:ea typeface="+mn-ea"/>
                <a:cs typeface="+mn-cs"/>
              </a:rPr>
              <a:t>autres</a:t>
            </a:r>
            <a:r>
              <a:rPr lang="nl-BE" sz="2000" b="1" dirty="0">
                <a:solidFill>
                  <a:srgbClr val="0067A2"/>
                </a:solidFill>
                <a:ea typeface="+mn-ea"/>
                <a:cs typeface="+mn-cs"/>
              </a:rPr>
              <a:t> que compteurs (5,7 %)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z="1800" smtClean="0"/>
              <a:pPr/>
              <a:t>22</a:t>
            </a:fld>
            <a:endParaRPr lang="fr-FR" sz="1800" dirty="0"/>
          </a:p>
        </p:txBody>
      </p:sp>
      <p:grpSp>
        <p:nvGrpSpPr>
          <p:cNvPr id="5" name="Groupe 4"/>
          <p:cNvGrpSpPr/>
          <p:nvPr/>
        </p:nvGrpSpPr>
        <p:grpSpPr>
          <a:xfrm>
            <a:off x="0" y="6136421"/>
            <a:ext cx="7993776" cy="735815"/>
            <a:chOff x="0" y="6136421"/>
            <a:chExt cx="7993776" cy="735815"/>
          </a:xfrm>
        </p:grpSpPr>
        <p:pic>
          <p:nvPicPr>
            <p:cNvPr id="6" name="Picture 2" descr="C:\Documents and Settings\Custinne_Bertrand\Bureau\MEDIATEUR\Logos\Ombu_Med_rvb_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76156" y="6257021"/>
              <a:ext cx="2017620" cy="520351"/>
            </a:xfrm>
            <a:prstGeom prst="rect">
              <a:avLst/>
            </a:prstGeom>
            <a:noFill/>
          </p:spPr>
        </p:pic>
        <p:grpSp>
          <p:nvGrpSpPr>
            <p:cNvPr id="7" name="Groupe 6"/>
            <p:cNvGrpSpPr/>
            <p:nvPr/>
          </p:nvGrpSpPr>
          <p:grpSpPr>
            <a:xfrm>
              <a:off x="0" y="6136421"/>
              <a:ext cx="5436096" cy="735815"/>
              <a:chOff x="0" y="6109817"/>
              <a:chExt cx="5632640" cy="762419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6109817"/>
                <a:ext cx="642128" cy="756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9042" y="6120671"/>
                <a:ext cx="987769" cy="751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3728" y="6120671"/>
                <a:ext cx="989602" cy="750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328" y="6116781"/>
                <a:ext cx="1006962" cy="755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1200" y="6111142"/>
                <a:ext cx="1041440" cy="75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110634"/>
                <a:ext cx="985760" cy="747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17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22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3" name="Graphique 9">
            <a:extLst>
              <a:ext uri="{FF2B5EF4-FFF2-40B4-BE49-F238E27FC236}">
                <a16:creationId xmlns:a16="http://schemas.microsoft.com/office/drawing/2014/main" id="{00000000-0008-0000-07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494849"/>
              </p:ext>
            </p:extLst>
          </p:nvPr>
        </p:nvGraphicFramePr>
        <p:xfrm>
          <a:off x="0" y="1038166"/>
          <a:ext cx="9144000" cy="507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2431265011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6332"/>
            <a:ext cx="9144000" cy="415498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nl-BE" sz="2100" b="1" dirty="0">
                <a:solidFill>
                  <a:srgbClr val="0067A2"/>
                </a:solidFill>
                <a:ea typeface="+mn-ea"/>
                <a:cs typeface="+mn-cs"/>
              </a:rPr>
              <a:t>Klantenservice | Service à la clientèle (7,2 %)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z="1800" smtClean="0"/>
              <a:pPr/>
              <a:t>23</a:t>
            </a:fld>
            <a:endParaRPr lang="fr-FR" sz="1800" dirty="0"/>
          </a:p>
        </p:txBody>
      </p:sp>
      <p:grpSp>
        <p:nvGrpSpPr>
          <p:cNvPr id="5" name="Groupe 4"/>
          <p:cNvGrpSpPr/>
          <p:nvPr/>
        </p:nvGrpSpPr>
        <p:grpSpPr>
          <a:xfrm>
            <a:off x="0" y="6136421"/>
            <a:ext cx="7993776" cy="735815"/>
            <a:chOff x="0" y="6136421"/>
            <a:chExt cx="7993776" cy="735815"/>
          </a:xfrm>
        </p:grpSpPr>
        <p:pic>
          <p:nvPicPr>
            <p:cNvPr id="6" name="Picture 2" descr="C:\Documents and Settings\Custinne_Bertrand\Bureau\MEDIATEUR\Logos\Ombu_Med_rvb_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76156" y="6257021"/>
              <a:ext cx="2017620" cy="520351"/>
            </a:xfrm>
            <a:prstGeom prst="rect">
              <a:avLst/>
            </a:prstGeom>
            <a:noFill/>
          </p:spPr>
        </p:pic>
        <p:grpSp>
          <p:nvGrpSpPr>
            <p:cNvPr id="7" name="Groupe 6"/>
            <p:cNvGrpSpPr/>
            <p:nvPr/>
          </p:nvGrpSpPr>
          <p:grpSpPr>
            <a:xfrm>
              <a:off x="0" y="6136421"/>
              <a:ext cx="5436096" cy="735815"/>
              <a:chOff x="0" y="6109817"/>
              <a:chExt cx="5632640" cy="762419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6109817"/>
                <a:ext cx="642128" cy="756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9042" y="6120671"/>
                <a:ext cx="987769" cy="751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3728" y="6120671"/>
                <a:ext cx="989602" cy="750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328" y="6116781"/>
                <a:ext cx="1006962" cy="755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1200" y="6111142"/>
                <a:ext cx="1041440" cy="75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110634"/>
                <a:ext cx="985760" cy="747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17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23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3" name="Graphique 8">
            <a:extLst>
              <a:ext uri="{FF2B5EF4-FFF2-40B4-BE49-F238E27FC236}">
                <a16:creationId xmlns:a16="http://schemas.microsoft.com/office/drawing/2014/main" id="{00000000-0008-0000-0B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8648122"/>
              </p:ext>
            </p:extLst>
          </p:nvPr>
        </p:nvGraphicFramePr>
        <p:xfrm>
          <a:off x="0" y="745865"/>
          <a:ext cx="9144000" cy="5378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2043956795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5498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nl-BE" sz="2100" b="1" dirty="0">
                <a:solidFill>
                  <a:srgbClr val="0067A2"/>
                </a:solidFill>
                <a:ea typeface="+mn-ea"/>
                <a:cs typeface="+mn-cs"/>
              </a:rPr>
              <a:t>Afsluiting – Drop | Coupure – Drop (3,9%)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z="1800" smtClean="0"/>
              <a:pPr/>
              <a:t>24</a:t>
            </a:fld>
            <a:endParaRPr lang="fr-FR" sz="1800" dirty="0"/>
          </a:p>
        </p:txBody>
      </p:sp>
      <p:grpSp>
        <p:nvGrpSpPr>
          <p:cNvPr id="5" name="Groupe 4"/>
          <p:cNvGrpSpPr/>
          <p:nvPr/>
        </p:nvGrpSpPr>
        <p:grpSpPr>
          <a:xfrm>
            <a:off x="0" y="6136421"/>
            <a:ext cx="7993776" cy="735815"/>
            <a:chOff x="0" y="6136421"/>
            <a:chExt cx="7993776" cy="735815"/>
          </a:xfrm>
        </p:grpSpPr>
        <p:pic>
          <p:nvPicPr>
            <p:cNvPr id="6" name="Picture 2" descr="C:\Documents and Settings\Custinne_Bertrand\Bureau\MEDIATEUR\Logos\Ombu_Med_rvb_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76156" y="6257021"/>
              <a:ext cx="2017620" cy="520351"/>
            </a:xfrm>
            <a:prstGeom prst="rect">
              <a:avLst/>
            </a:prstGeom>
            <a:noFill/>
          </p:spPr>
        </p:pic>
        <p:grpSp>
          <p:nvGrpSpPr>
            <p:cNvPr id="7" name="Groupe 6"/>
            <p:cNvGrpSpPr/>
            <p:nvPr/>
          </p:nvGrpSpPr>
          <p:grpSpPr>
            <a:xfrm>
              <a:off x="0" y="6136421"/>
              <a:ext cx="5436096" cy="735815"/>
              <a:chOff x="0" y="6109817"/>
              <a:chExt cx="5632640" cy="762419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6109817"/>
                <a:ext cx="642128" cy="756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9042" y="6120671"/>
                <a:ext cx="987769" cy="751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3728" y="6120671"/>
                <a:ext cx="989602" cy="750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328" y="6116781"/>
                <a:ext cx="1006962" cy="755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1200" y="6111142"/>
                <a:ext cx="1041440" cy="75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110634"/>
                <a:ext cx="985760" cy="747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17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24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3" name="Graphique 9">
            <a:extLst>
              <a:ext uri="{FF2B5EF4-FFF2-40B4-BE49-F238E27FC236}">
                <a16:creationId xmlns:a16="http://schemas.microsoft.com/office/drawing/2014/main" id="{00000000-0008-0000-08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797962"/>
              </p:ext>
            </p:extLst>
          </p:nvPr>
        </p:nvGraphicFramePr>
        <p:xfrm>
          <a:off x="44221" y="1016732"/>
          <a:ext cx="9144001" cy="5107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4137694810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z="1800" smtClean="0"/>
              <a:pPr/>
              <a:t>25</a:t>
            </a:fld>
            <a:endParaRPr lang="fr-FR" sz="1800" dirty="0"/>
          </a:p>
        </p:txBody>
      </p:sp>
      <p:grpSp>
        <p:nvGrpSpPr>
          <p:cNvPr id="5" name="Groupe 4"/>
          <p:cNvGrpSpPr/>
          <p:nvPr/>
        </p:nvGrpSpPr>
        <p:grpSpPr>
          <a:xfrm>
            <a:off x="0" y="6136421"/>
            <a:ext cx="7993776" cy="735815"/>
            <a:chOff x="0" y="6136421"/>
            <a:chExt cx="7993776" cy="735815"/>
          </a:xfrm>
        </p:grpSpPr>
        <p:pic>
          <p:nvPicPr>
            <p:cNvPr id="6" name="Picture 2" descr="C:\Documents and Settings\Custinne_Bertrand\Bureau\MEDIATEUR\Logos\Ombu_Med_rvb_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76156" y="6257021"/>
              <a:ext cx="2017620" cy="520351"/>
            </a:xfrm>
            <a:prstGeom prst="rect">
              <a:avLst/>
            </a:prstGeom>
            <a:noFill/>
          </p:spPr>
        </p:pic>
        <p:grpSp>
          <p:nvGrpSpPr>
            <p:cNvPr id="7" name="Groupe 6"/>
            <p:cNvGrpSpPr/>
            <p:nvPr/>
          </p:nvGrpSpPr>
          <p:grpSpPr>
            <a:xfrm>
              <a:off x="0" y="6136421"/>
              <a:ext cx="5436096" cy="735815"/>
              <a:chOff x="0" y="6109817"/>
              <a:chExt cx="5632640" cy="762419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6109817"/>
                <a:ext cx="642128" cy="756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9042" y="6120671"/>
                <a:ext cx="987769" cy="751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3728" y="6120671"/>
                <a:ext cx="989602" cy="750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328" y="6116781"/>
                <a:ext cx="1006962" cy="755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1200" y="6111142"/>
                <a:ext cx="1041440" cy="75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110634"/>
                <a:ext cx="985760" cy="747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5" name="Titel 1"/>
          <p:cNvSpPr txBox="1">
            <a:spLocks/>
          </p:cNvSpPr>
          <p:nvPr/>
        </p:nvSpPr>
        <p:spPr>
          <a:xfrm>
            <a:off x="12600" y="40"/>
            <a:ext cx="9144000" cy="4154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spcBef>
                <a:spcPct val="0"/>
              </a:spcBef>
              <a:buNone/>
              <a:defRPr sz="2100" b="1">
                <a:solidFill>
                  <a:srgbClr val="0067A2"/>
                </a:solidFill>
                <a:latin typeface="Montserrat" panose="00000500000000000000" pitchFamily="2" charset="0"/>
              </a:defRPr>
            </a:lvl1pPr>
          </a:lstStyle>
          <a:p>
            <a:r>
              <a:rPr lang="nl-BE" dirty="0">
                <a:latin typeface="+mj-lt"/>
              </a:rPr>
              <a:t>Afsluiting – Drop DNB | Coupure– Drop GRD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18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25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2" name="Graphique 8">
            <a:extLst>
              <a:ext uri="{FF2B5EF4-FFF2-40B4-BE49-F238E27FC236}">
                <a16:creationId xmlns:a16="http://schemas.microsoft.com/office/drawing/2014/main" id="{00000000-0008-0000-05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035753"/>
              </p:ext>
            </p:extLst>
          </p:nvPr>
        </p:nvGraphicFramePr>
        <p:xfrm>
          <a:off x="12600" y="872716"/>
          <a:ext cx="9131400" cy="523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1281575344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5498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nl-BE" sz="2100" b="1" dirty="0">
                <a:solidFill>
                  <a:srgbClr val="0067A2"/>
                </a:solidFill>
                <a:ea typeface="+mn-ea"/>
                <a:cs typeface="+mn-cs"/>
              </a:rPr>
              <a:t>Aansluiting op het net | Raccordement au </a:t>
            </a:r>
            <a:r>
              <a:rPr lang="nl-BE" sz="2100" b="1" dirty="0" err="1">
                <a:solidFill>
                  <a:srgbClr val="0067A2"/>
                </a:solidFill>
                <a:ea typeface="+mn-ea"/>
                <a:cs typeface="+mn-cs"/>
              </a:rPr>
              <a:t>réseau</a:t>
            </a:r>
            <a:r>
              <a:rPr lang="nl-BE" sz="2100" b="1" dirty="0">
                <a:solidFill>
                  <a:srgbClr val="0067A2"/>
                </a:solidFill>
                <a:ea typeface="+mn-ea"/>
                <a:cs typeface="+mn-cs"/>
              </a:rPr>
              <a:t>  (0,2 %)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z="1800" smtClean="0"/>
              <a:pPr/>
              <a:t>26</a:t>
            </a:fld>
            <a:endParaRPr lang="fr-FR" sz="1800" dirty="0"/>
          </a:p>
        </p:txBody>
      </p:sp>
      <p:grpSp>
        <p:nvGrpSpPr>
          <p:cNvPr id="5" name="Groupe 4"/>
          <p:cNvGrpSpPr/>
          <p:nvPr/>
        </p:nvGrpSpPr>
        <p:grpSpPr>
          <a:xfrm>
            <a:off x="0" y="6136421"/>
            <a:ext cx="7993776" cy="735815"/>
            <a:chOff x="0" y="6136421"/>
            <a:chExt cx="7993776" cy="735815"/>
          </a:xfrm>
        </p:grpSpPr>
        <p:pic>
          <p:nvPicPr>
            <p:cNvPr id="6" name="Picture 2" descr="C:\Documents and Settings\Custinne_Bertrand\Bureau\MEDIATEUR\Logos\Ombu_Med_rvb_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76156" y="6257021"/>
              <a:ext cx="2017620" cy="520351"/>
            </a:xfrm>
            <a:prstGeom prst="rect">
              <a:avLst/>
            </a:prstGeom>
            <a:noFill/>
          </p:spPr>
        </p:pic>
        <p:grpSp>
          <p:nvGrpSpPr>
            <p:cNvPr id="7" name="Groupe 6"/>
            <p:cNvGrpSpPr/>
            <p:nvPr/>
          </p:nvGrpSpPr>
          <p:grpSpPr>
            <a:xfrm>
              <a:off x="0" y="6136421"/>
              <a:ext cx="5436096" cy="735815"/>
              <a:chOff x="0" y="6109817"/>
              <a:chExt cx="5632640" cy="762419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6109817"/>
                <a:ext cx="642128" cy="756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9042" y="6120671"/>
                <a:ext cx="987769" cy="751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3728" y="6120671"/>
                <a:ext cx="989602" cy="750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328" y="6116781"/>
                <a:ext cx="1006962" cy="755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1200" y="6111142"/>
                <a:ext cx="1041440" cy="75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110634"/>
                <a:ext cx="985760" cy="747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17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26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3" name="Graphique 8">
            <a:extLst>
              <a:ext uri="{FF2B5EF4-FFF2-40B4-BE49-F238E27FC236}">
                <a16:creationId xmlns:a16="http://schemas.microsoft.com/office/drawing/2014/main" id="{00000000-0008-0000-03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334670"/>
              </p:ext>
            </p:extLst>
          </p:nvPr>
        </p:nvGraphicFramePr>
        <p:xfrm>
          <a:off x="0" y="1016732"/>
          <a:ext cx="9144000" cy="509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3760312794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z="1800" smtClean="0"/>
              <a:pPr/>
              <a:t>27</a:t>
            </a:fld>
            <a:endParaRPr lang="fr-FR" sz="1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spcBef>
                <a:spcPct val="0"/>
              </a:spcBef>
              <a:buNone/>
              <a:defRPr sz="2100" b="1">
                <a:solidFill>
                  <a:srgbClr val="0067A2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BE" dirty="0" err="1">
                <a:latin typeface="+mj-lt"/>
              </a:rPr>
              <a:t>Bevoegdheid</a:t>
            </a:r>
            <a:r>
              <a:rPr lang="fr-BE" dirty="0">
                <a:latin typeface="+mj-lt"/>
              </a:rPr>
              <a:t> / Compétences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0" y="6136421"/>
            <a:ext cx="7993776" cy="735815"/>
            <a:chOff x="0" y="6136421"/>
            <a:chExt cx="7993776" cy="735815"/>
          </a:xfrm>
        </p:grpSpPr>
        <p:pic>
          <p:nvPicPr>
            <p:cNvPr id="19" name="Picture 2" descr="C:\Documents and Settings\Custinne_Bertrand\Bureau\MEDIATEUR\Logos\Ombu_Med_rvb_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76156" y="6257021"/>
              <a:ext cx="2017620" cy="520351"/>
            </a:xfrm>
            <a:prstGeom prst="rect">
              <a:avLst/>
            </a:prstGeom>
            <a:noFill/>
          </p:spPr>
        </p:pic>
        <p:grpSp>
          <p:nvGrpSpPr>
            <p:cNvPr id="20" name="Groupe 19"/>
            <p:cNvGrpSpPr/>
            <p:nvPr/>
          </p:nvGrpSpPr>
          <p:grpSpPr>
            <a:xfrm>
              <a:off x="0" y="6136421"/>
              <a:ext cx="5436096" cy="735815"/>
              <a:chOff x="0" y="6109817"/>
              <a:chExt cx="5632640" cy="762419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6109817"/>
                <a:ext cx="642128" cy="756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9042" y="6120671"/>
                <a:ext cx="987769" cy="751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3728" y="6120671"/>
                <a:ext cx="989602" cy="750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328" y="6116781"/>
                <a:ext cx="1006962" cy="755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1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1200" y="6111142"/>
                <a:ext cx="1041440" cy="75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110634"/>
                <a:ext cx="985760" cy="747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29" name="Afbeelding 28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31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27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2" name="Graphique 9">
            <a:extLst>
              <a:ext uri="{FF2B5EF4-FFF2-40B4-BE49-F238E27FC236}">
                <a16:creationId xmlns:a16="http://schemas.microsoft.com/office/drawing/2014/main" id="{00000000-0008-0000-01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7541493"/>
              </p:ext>
            </p:extLst>
          </p:nvPr>
        </p:nvGraphicFramePr>
        <p:xfrm>
          <a:off x="0" y="872716"/>
          <a:ext cx="9143999" cy="5214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4052977052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57DE8477-BA21-4E7C-A243-8CEA68391B3F}" type="slidenum">
              <a:rPr lang="fr-FR" sz="1800" smtClean="0"/>
              <a:pPr/>
              <a:t>28</a:t>
            </a:fld>
            <a:endParaRPr lang="fr-FR" sz="1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0" y="-11461"/>
            <a:ext cx="9144000" cy="73866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2100" b="1">
                <a:solidFill>
                  <a:srgbClr val="0067A2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BE" dirty="0" err="1">
                <a:latin typeface="+mj-lt"/>
              </a:rPr>
              <a:t>Aantal</a:t>
            </a:r>
            <a:r>
              <a:rPr lang="fr-BE" dirty="0">
                <a:latin typeface="+mj-lt"/>
              </a:rPr>
              <a:t> </a:t>
            </a:r>
            <a:r>
              <a:rPr lang="fr-BE" dirty="0" err="1">
                <a:latin typeface="+mj-lt"/>
              </a:rPr>
              <a:t>ontvankelijke</a:t>
            </a:r>
            <a:r>
              <a:rPr lang="fr-BE" dirty="0">
                <a:latin typeface="+mj-lt"/>
              </a:rPr>
              <a:t> </a:t>
            </a:r>
            <a:r>
              <a:rPr lang="fr-BE" dirty="0" err="1">
                <a:latin typeface="+mj-lt"/>
              </a:rPr>
              <a:t>klachten</a:t>
            </a:r>
            <a:r>
              <a:rPr lang="fr-BE" dirty="0">
                <a:latin typeface="+mj-lt"/>
              </a:rPr>
              <a:t> |</a:t>
            </a:r>
          </a:p>
          <a:p>
            <a:r>
              <a:rPr lang="fr-BE" dirty="0">
                <a:latin typeface="+mj-lt"/>
              </a:rPr>
              <a:t>Nombre de plaintes recevables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0" y="6130806"/>
            <a:ext cx="7993776" cy="735815"/>
            <a:chOff x="0" y="6136421"/>
            <a:chExt cx="7993776" cy="735815"/>
          </a:xfrm>
        </p:grpSpPr>
        <p:pic>
          <p:nvPicPr>
            <p:cNvPr id="20" name="Picture 2" descr="C:\Documents and Settings\Custinne_Bertrand\Bureau\MEDIATEUR\Logos\Ombu_Med_rvb_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76156" y="6257021"/>
              <a:ext cx="2017620" cy="520351"/>
            </a:xfrm>
            <a:prstGeom prst="rect">
              <a:avLst/>
            </a:prstGeom>
            <a:noFill/>
          </p:spPr>
        </p:pic>
        <p:grpSp>
          <p:nvGrpSpPr>
            <p:cNvPr id="22" name="Groupe 21"/>
            <p:cNvGrpSpPr/>
            <p:nvPr/>
          </p:nvGrpSpPr>
          <p:grpSpPr>
            <a:xfrm>
              <a:off x="0" y="6136421"/>
              <a:ext cx="5436096" cy="735815"/>
              <a:chOff x="0" y="6109817"/>
              <a:chExt cx="5632640" cy="762419"/>
            </a:xfrm>
          </p:grpSpPr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6109817"/>
                <a:ext cx="642128" cy="756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9042" y="6120671"/>
                <a:ext cx="987769" cy="751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3728" y="6120671"/>
                <a:ext cx="989602" cy="750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328" y="6116781"/>
                <a:ext cx="1006962" cy="755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1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1200" y="6111142"/>
                <a:ext cx="1041440" cy="75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110634"/>
                <a:ext cx="985760" cy="747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16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28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2" name="Graphique 6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9396350"/>
              </p:ext>
            </p:extLst>
          </p:nvPr>
        </p:nvGraphicFramePr>
        <p:xfrm>
          <a:off x="1990219" y="1044496"/>
          <a:ext cx="5886654" cy="414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57DE8477-BA21-4E7C-A243-8CEA68391B3F}" type="slidenum">
              <a:rPr lang="fr-FR" sz="1800" smtClean="0"/>
              <a:pPr/>
              <a:t>29</a:t>
            </a:fld>
            <a:endParaRPr lang="fr-FR" sz="1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872" y="0"/>
            <a:ext cx="9144000" cy="4154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2100" b="1">
                <a:solidFill>
                  <a:srgbClr val="0067A2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BE" dirty="0">
                <a:latin typeface="+mj-lt"/>
              </a:rPr>
              <a:t>Niet </a:t>
            </a:r>
            <a:r>
              <a:rPr lang="fr-BE" dirty="0" err="1">
                <a:latin typeface="+mj-lt"/>
              </a:rPr>
              <a:t>Ontvankelijk</a:t>
            </a:r>
            <a:r>
              <a:rPr lang="fr-BE" dirty="0">
                <a:latin typeface="+mj-lt"/>
              </a:rPr>
              <a:t> | Pas Recevable</a:t>
            </a:r>
          </a:p>
        </p:txBody>
      </p:sp>
      <p:sp>
        <p:nvSpPr>
          <p:cNvPr id="5" name="Rechthoek 4"/>
          <p:cNvSpPr/>
          <p:nvPr/>
        </p:nvSpPr>
        <p:spPr>
          <a:xfrm>
            <a:off x="5105546" y="2339369"/>
            <a:ext cx="1707746" cy="222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Tekstvak 2"/>
          <p:cNvSpPr txBox="1">
            <a:spLocks noChangeArrowheads="1"/>
          </p:cNvSpPr>
          <p:nvPr/>
        </p:nvSpPr>
        <p:spPr bwMode="auto">
          <a:xfrm>
            <a:off x="5105546" y="2339369"/>
            <a:ext cx="1573076" cy="222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19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29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2" name="Graphique 3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73831"/>
              </p:ext>
            </p:extLst>
          </p:nvPr>
        </p:nvGraphicFramePr>
        <p:xfrm>
          <a:off x="71500" y="656692"/>
          <a:ext cx="8892987" cy="514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6684648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3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rgbClr val="0067A2"/>
                </a:solidFill>
                <a:latin typeface="+mn-lt"/>
                <a:ea typeface="+mn-ea"/>
                <a:cs typeface="+mn-cs"/>
              </a:rPr>
              <a:t>Klachten per </a:t>
            </a:r>
            <a:r>
              <a:rPr lang="fr-BE" sz="2400" b="1" dirty="0" err="1">
                <a:solidFill>
                  <a:srgbClr val="0067A2"/>
                </a:solidFill>
                <a:latin typeface="+mn-lt"/>
                <a:ea typeface="+mn-ea"/>
                <a:cs typeface="+mn-cs"/>
              </a:rPr>
              <a:t>leverancier</a:t>
            </a:r>
            <a:r>
              <a:rPr lang="fr-BE" sz="2400" b="1" dirty="0">
                <a:solidFill>
                  <a:srgbClr val="0067A2"/>
                </a:solidFill>
                <a:latin typeface="+mn-lt"/>
                <a:ea typeface="+mn-ea"/>
                <a:cs typeface="+mn-cs"/>
              </a:rPr>
              <a:t> | Plaintes par fournisseur</a:t>
            </a:r>
            <a:endParaRPr lang="fr-FR" sz="2400" b="1" dirty="0">
              <a:solidFill>
                <a:srgbClr val="0067A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18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3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AD59A371-CDC1-6124-09FC-17AE35F37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032820"/>
              </p:ext>
            </p:extLst>
          </p:nvPr>
        </p:nvGraphicFramePr>
        <p:xfrm>
          <a:off x="0" y="548679"/>
          <a:ext cx="9137335" cy="5560414"/>
        </p:xfrm>
        <a:graphic>
          <a:graphicData uri="http://schemas.openxmlformats.org/drawingml/2006/table">
            <a:tbl>
              <a:tblPr/>
              <a:tblGrid>
                <a:gridCol w="3568559">
                  <a:extLst>
                    <a:ext uri="{9D8B030D-6E8A-4147-A177-3AD203B41FA5}">
                      <a16:colId xmlns:a16="http://schemas.microsoft.com/office/drawing/2014/main" val="1771555661"/>
                    </a:ext>
                  </a:extLst>
                </a:gridCol>
                <a:gridCol w="909188">
                  <a:extLst>
                    <a:ext uri="{9D8B030D-6E8A-4147-A177-3AD203B41FA5}">
                      <a16:colId xmlns:a16="http://schemas.microsoft.com/office/drawing/2014/main" val="3645230610"/>
                    </a:ext>
                  </a:extLst>
                </a:gridCol>
                <a:gridCol w="909188">
                  <a:extLst>
                    <a:ext uri="{9D8B030D-6E8A-4147-A177-3AD203B41FA5}">
                      <a16:colId xmlns:a16="http://schemas.microsoft.com/office/drawing/2014/main" val="1300551114"/>
                    </a:ext>
                  </a:extLst>
                </a:gridCol>
                <a:gridCol w="909188">
                  <a:extLst>
                    <a:ext uri="{9D8B030D-6E8A-4147-A177-3AD203B41FA5}">
                      <a16:colId xmlns:a16="http://schemas.microsoft.com/office/drawing/2014/main" val="979182918"/>
                    </a:ext>
                  </a:extLst>
                </a:gridCol>
                <a:gridCol w="909188">
                  <a:extLst>
                    <a:ext uri="{9D8B030D-6E8A-4147-A177-3AD203B41FA5}">
                      <a16:colId xmlns:a16="http://schemas.microsoft.com/office/drawing/2014/main" val="485269569"/>
                    </a:ext>
                  </a:extLst>
                </a:gridCol>
                <a:gridCol w="909188">
                  <a:extLst>
                    <a:ext uri="{9D8B030D-6E8A-4147-A177-3AD203B41FA5}">
                      <a16:colId xmlns:a16="http://schemas.microsoft.com/office/drawing/2014/main" val="1593087004"/>
                    </a:ext>
                  </a:extLst>
                </a:gridCol>
                <a:gridCol w="1022836">
                  <a:extLst>
                    <a:ext uri="{9D8B030D-6E8A-4147-A177-3AD203B41FA5}">
                      <a16:colId xmlns:a16="http://schemas.microsoft.com/office/drawing/2014/main" val="4088752718"/>
                    </a:ext>
                  </a:extLst>
                </a:gridCol>
              </a:tblGrid>
              <a:tr h="181172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Leverancier</a:t>
                      </a:r>
                    </a:p>
                  </a:txBody>
                  <a:tcPr marL="7050" marR="7050" marT="7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050" marR="7050" marT="7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050" marR="7050" marT="7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050" marR="7050" marT="7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050" marR="7050" marT="7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050" marR="7050" marT="7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050" marR="7050" marT="70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2926"/>
                  </a:ext>
                </a:extLst>
              </a:tr>
              <a:tr h="173269">
                <a:tc>
                  <a:txBody>
                    <a:bodyPr/>
                    <a:lstStyle/>
                    <a:p>
                      <a:pPr algn="l" fontAlgn="b"/>
                      <a:r>
                        <a:rPr lang="nl-BE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AECO (ENERGIE 2030)</a:t>
                      </a:r>
                    </a:p>
                  </a:txBody>
                  <a:tcPr marL="7050" marR="7050" marT="705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3E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620058"/>
                  </a:ext>
                </a:extLst>
              </a:tr>
              <a:tr h="173269">
                <a:tc>
                  <a:txBody>
                    <a:bodyPr/>
                    <a:lstStyle/>
                    <a:p>
                      <a:pPr algn="l" fontAlgn="b"/>
                      <a:r>
                        <a:rPr lang="nl-BE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ANTARGAZ</a:t>
                      </a:r>
                    </a:p>
                  </a:txBody>
                  <a:tcPr marL="7050" marR="7050" marT="705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3E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149022"/>
                  </a:ext>
                </a:extLst>
              </a:tr>
              <a:tr h="173269">
                <a:tc>
                  <a:txBody>
                    <a:bodyPr/>
                    <a:lstStyle/>
                    <a:p>
                      <a:pPr algn="l" fontAlgn="b"/>
                      <a:r>
                        <a:rPr lang="nl-BE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ASPIRAVI ENERGY</a:t>
                      </a:r>
                    </a:p>
                  </a:txBody>
                  <a:tcPr marL="7050" marR="7050" marT="705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3E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02845"/>
                  </a:ext>
                </a:extLst>
              </a:tr>
              <a:tr h="173269">
                <a:tc>
                  <a:txBody>
                    <a:bodyPr/>
                    <a:lstStyle/>
                    <a:p>
                      <a:pPr algn="l" fontAlgn="b"/>
                      <a:r>
                        <a:rPr lang="nl-BE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BEE</a:t>
                      </a:r>
                    </a:p>
                  </a:txBody>
                  <a:tcPr marL="7050" marR="7050" marT="705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3E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06019"/>
                  </a:ext>
                </a:extLst>
              </a:tr>
              <a:tr h="173269">
                <a:tc>
                  <a:txBody>
                    <a:bodyPr/>
                    <a:lstStyle/>
                    <a:p>
                      <a:pPr algn="l" fontAlgn="b"/>
                      <a:r>
                        <a:rPr lang="nl-BE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BELPOWER</a:t>
                      </a:r>
                    </a:p>
                  </a:txBody>
                  <a:tcPr marL="7050" marR="7050" marT="705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3E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845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587137"/>
                  </a:ext>
                </a:extLst>
              </a:tr>
              <a:tr h="173269">
                <a:tc>
                  <a:txBody>
                    <a:bodyPr/>
                    <a:lstStyle/>
                    <a:p>
                      <a:pPr algn="l" fontAlgn="b"/>
                      <a:r>
                        <a:rPr lang="nl-BE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BOLT ENERGIE</a:t>
                      </a:r>
                    </a:p>
                  </a:txBody>
                  <a:tcPr marL="7050" marR="7050" marT="705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3E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000068"/>
                  </a:ext>
                </a:extLst>
              </a:tr>
              <a:tr h="173269">
                <a:tc>
                  <a:txBody>
                    <a:bodyPr/>
                    <a:lstStyle/>
                    <a:p>
                      <a:pPr algn="l" fontAlgn="b"/>
                      <a:r>
                        <a:rPr lang="nl-BE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COCITER</a:t>
                      </a:r>
                    </a:p>
                  </a:txBody>
                  <a:tcPr marL="7050" marR="7050" marT="705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3E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575737"/>
                  </a:ext>
                </a:extLst>
              </a:tr>
              <a:tr h="173269">
                <a:tc>
                  <a:txBody>
                    <a:bodyPr/>
                    <a:lstStyle/>
                    <a:p>
                      <a:pPr algn="l" fontAlgn="b"/>
                      <a:r>
                        <a:rPr lang="nl-BE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DATS24</a:t>
                      </a:r>
                    </a:p>
                  </a:txBody>
                  <a:tcPr marL="7050" marR="7050" marT="705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3E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686685"/>
                  </a:ext>
                </a:extLst>
              </a:tr>
              <a:tr h="173269">
                <a:tc>
                  <a:txBody>
                    <a:bodyPr/>
                    <a:lstStyle/>
                    <a:p>
                      <a:pPr algn="l" fontAlgn="b"/>
                      <a:r>
                        <a:rPr lang="nl-BE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EBEM</a:t>
                      </a:r>
                    </a:p>
                  </a:txBody>
                  <a:tcPr marL="7050" marR="7050" marT="705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3E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125339"/>
                  </a:ext>
                </a:extLst>
              </a:tr>
              <a:tr h="173269">
                <a:tc>
                  <a:txBody>
                    <a:bodyPr/>
                    <a:lstStyle/>
                    <a:p>
                      <a:pPr algn="l" fontAlgn="b"/>
                      <a:r>
                        <a:rPr lang="nl-BE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ECOPOWER</a:t>
                      </a:r>
                    </a:p>
                  </a:txBody>
                  <a:tcPr marL="7050" marR="7050" marT="705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3E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321371"/>
                  </a:ext>
                </a:extLst>
              </a:tr>
              <a:tr h="173269">
                <a:tc>
                  <a:txBody>
                    <a:bodyPr/>
                    <a:lstStyle/>
                    <a:p>
                      <a:pPr algn="l" fontAlgn="b"/>
                      <a:r>
                        <a:rPr lang="nl-BE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ELEGANT</a:t>
                      </a:r>
                    </a:p>
                  </a:txBody>
                  <a:tcPr marL="7050" marR="7050" marT="705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3E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178728"/>
                  </a:ext>
                </a:extLst>
              </a:tr>
              <a:tr h="173269">
                <a:tc>
                  <a:txBody>
                    <a:bodyPr/>
                    <a:lstStyle/>
                    <a:p>
                      <a:pPr algn="l" fontAlgn="b"/>
                      <a:r>
                        <a:rPr lang="nl-BE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ELEXYS</a:t>
                      </a:r>
                    </a:p>
                  </a:txBody>
                  <a:tcPr marL="7050" marR="7050" marT="705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3E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294858"/>
                  </a:ext>
                </a:extLst>
              </a:tr>
              <a:tr h="173269">
                <a:tc>
                  <a:txBody>
                    <a:bodyPr/>
                    <a:lstStyle/>
                    <a:p>
                      <a:pPr algn="l" fontAlgn="b"/>
                      <a:r>
                        <a:rPr lang="nl-BE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ELINDUS</a:t>
                      </a:r>
                    </a:p>
                  </a:txBody>
                  <a:tcPr marL="7050" marR="7050" marT="705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3E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227723"/>
                  </a:ext>
                </a:extLst>
              </a:tr>
              <a:tr h="173269">
                <a:tc>
                  <a:txBody>
                    <a:bodyPr/>
                    <a:lstStyle/>
                    <a:p>
                      <a:pPr algn="l" fontAlgn="b"/>
                      <a:r>
                        <a:rPr lang="nl-BE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ENECO</a:t>
                      </a:r>
                    </a:p>
                  </a:txBody>
                  <a:tcPr marL="7050" marR="7050" marT="705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3E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565459"/>
                  </a:ext>
                </a:extLst>
              </a:tr>
              <a:tr h="173269">
                <a:tc>
                  <a:txBody>
                    <a:bodyPr/>
                    <a:lstStyle/>
                    <a:p>
                      <a:pPr algn="l" fontAlgn="b"/>
                      <a:r>
                        <a:rPr lang="nl-BE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ENERGIE.BE</a:t>
                      </a:r>
                    </a:p>
                  </a:txBody>
                  <a:tcPr marL="7050" marR="7050" marT="705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3E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640825"/>
                  </a:ext>
                </a:extLst>
              </a:tr>
              <a:tr h="173269">
                <a:tc>
                  <a:txBody>
                    <a:bodyPr/>
                    <a:lstStyle/>
                    <a:p>
                      <a:pPr algn="l" fontAlgn="b"/>
                      <a:r>
                        <a:rPr lang="nl-BE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ENERGY2BUSINESS (ZENO)</a:t>
                      </a:r>
                    </a:p>
                  </a:txBody>
                  <a:tcPr marL="7050" marR="7050" marT="705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3E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341789"/>
                  </a:ext>
                </a:extLst>
              </a:tr>
              <a:tr h="173269">
                <a:tc>
                  <a:txBody>
                    <a:bodyPr/>
                    <a:lstStyle/>
                    <a:p>
                      <a:pPr algn="l" fontAlgn="b"/>
                      <a:r>
                        <a:rPr lang="nl-BE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ENGIE ELECTRABEL</a:t>
                      </a:r>
                    </a:p>
                  </a:txBody>
                  <a:tcPr marL="7050" marR="7050" marT="705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3E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1107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1144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144061"/>
                  </a:ext>
                </a:extLst>
              </a:tr>
              <a:tr h="173269">
                <a:tc>
                  <a:txBody>
                    <a:bodyPr/>
                    <a:lstStyle/>
                    <a:p>
                      <a:pPr algn="l" fontAlgn="b"/>
                      <a:r>
                        <a:rPr lang="nl-BE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ESSENT</a:t>
                      </a:r>
                    </a:p>
                  </a:txBody>
                  <a:tcPr marL="7050" marR="7050" marT="705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3E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1636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1238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597018"/>
                  </a:ext>
                </a:extLst>
              </a:tr>
              <a:tr h="173269">
                <a:tc>
                  <a:txBody>
                    <a:bodyPr/>
                    <a:lstStyle/>
                    <a:p>
                      <a:pPr algn="l" fontAlgn="b"/>
                      <a:r>
                        <a:rPr lang="nl-BE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LAMPIRIS</a:t>
                      </a:r>
                    </a:p>
                  </a:txBody>
                  <a:tcPr marL="7050" marR="7050" marT="705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3E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066702"/>
                  </a:ext>
                </a:extLst>
              </a:tr>
              <a:tr h="173269">
                <a:tc>
                  <a:txBody>
                    <a:bodyPr/>
                    <a:lstStyle/>
                    <a:p>
                      <a:pPr algn="l" fontAlgn="b"/>
                      <a:r>
                        <a:rPr lang="nl-BE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LUMINUS</a:t>
                      </a:r>
                    </a:p>
                  </a:txBody>
                  <a:tcPr marL="7050" marR="7050" marT="705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3E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1385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1216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837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854963"/>
                  </a:ext>
                </a:extLst>
              </a:tr>
              <a:tr h="173269">
                <a:tc>
                  <a:txBody>
                    <a:bodyPr/>
                    <a:lstStyle/>
                    <a:p>
                      <a:pPr algn="l" fontAlgn="b"/>
                      <a:r>
                        <a:rPr lang="nl-BE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MEGA</a:t>
                      </a:r>
                    </a:p>
                  </a:txBody>
                  <a:tcPr marL="7050" marR="7050" marT="705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3E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2573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106542"/>
                  </a:ext>
                </a:extLst>
              </a:tr>
              <a:tr h="173269">
                <a:tc>
                  <a:txBody>
                    <a:bodyPr/>
                    <a:lstStyle/>
                    <a:p>
                      <a:pPr algn="l" fontAlgn="b"/>
                      <a:r>
                        <a:rPr lang="nl-BE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NIEUWE STROOM BV</a:t>
                      </a:r>
                    </a:p>
                  </a:txBody>
                  <a:tcPr marL="7050" marR="7050" marT="705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3E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058741"/>
                  </a:ext>
                </a:extLst>
              </a:tr>
              <a:tr h="173269">
                <a:tc>
                  <a:txBody>
                    <a:bodyPr/>
                    <a:lstStyle/>
                    <a:p>
                      <a:pPr algn="l" fontAlgn="b"/>
                      <a:r>
                        <a:rPr lang="nl-BE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OCTA+</a:t>
                      </a:r>
                    </a:p>
                  </a:txBody>
                  <a:tcPr marL="7050" marR="7050" marT="705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3E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055156"/>
                  </a:ext>
                </a:extLst>
              </a:tr>
              <a:tr h="173269">
                <a:tc>
                  <a:txBody>
                    <a:bodyPr/>
                    <a:lstStyle/>
                    <a:p>
                      <a:pPr algn="l" fontAlgn="b"/>
                      <a:r>
                        <a:rPr lang="nl-BE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SCHOLT ENERGY CONTROL</a:t>
                      </a:r>
                    </a:p>
                  </a:txBody>
                  <a:tcPr marL="7050" marR="7050" marT="705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3E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991123"/>
                  </a:ext>
                </a:extLst>
              </a:tr>
              <a:tr h="173269">
                <a:tc>
                  <a:txBody>
                    <a:bodyPr/>
                    <a:lstStyle/>
                    <a:p>
                      <a:pPr algn="l" fontAlgn="b"/>
                      <a:r>
                        <a:rPr lang="nl-BE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ENERGIES</a:t>
                      </a:r>
                    </a:p>
                  </a:txBody>
                  <a:tcPr marL="7050" marR="7050" marT="705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3E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756093"/>
                  </a:ext>
                </a:extLst>
              </a:tr>
              <a:tr h="173269">
                <a:tc>
                  <a:txBody>
                    <a:bodyPr/>
                    <a:lstStyle/>
                    <a:p>
                      <a:pPr algn="l" fontAlgn="b"/>
                      <a:r>
                        <a:rPr lang="nl-BE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TREVION</a:t>
                      </a:r>
                    </a:p>
                  </a:txBody>
                  <a:tcPr marL="7050" marR="7050" marT="705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3E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727843"/>
                  </a:ext>
                </a:extLst>
              </a:tr>
              <a:tr h="173269">
                <a:tc>
                  <a:txBody>
                    <a:bodyPr/>
                    <a:lstStyle/>
                    <a:p>
                      <a:pPr algn="l" fontAlgn="b"/>
                      <a:r>
                        <a:rPr lang="nl-BE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VLAAMS ENERGIEBEDRIJF</a:t>
                      </a:r>
                    </a:p>
                  </a:txBody>
                  <a:tcPr marL="7050" marR="7050" marT="705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3E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054243"/>
                  </a:ext>
                </a:extLst>
              </a:tr>
              <a:tr h="173269">
                <a:tc>
                  <a:txBody>
                    <a:bodyPr/>
                    <a:lstStyle/>
                    <a:p>
                      <a:pPr algn="l" fontAlgn="b"/>
                      <a:r>
                        <a:rPr lang="nl-BE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VLAAMSE ENERGIELEVERANCIER</a:t>
                      </a:r>
                    </a:p>
                  </a:txBody>
                  <a:tcPr marL="7050" marR="7050" marT="705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3E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741494"/>
                  </a:ext>
                </a:extLst>
              </a:tr>
              <a:tr h="173269">
                <a:tc>
                  <a:txBody>
                    <a:bodyPr/>
                    <a:lstStyle/>
                    <a:p>
                      <a:pPr algn="l" fontAlgn="b"/>
                      <a:r>
                        <a:rPr lang="nl-BE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WATZ</a:t>
                      </a:r>
                    </a:p>
                  </a:txBody>
                  <a:tcPr marL="7050" marR="7050" marT="705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3E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085294"/>
                  </a:ext>
                </a:extLst>
              </a:tr>
              <a:tr h="173269">
                <a:tc>
                  <a:txBody>
                    <a:bodyPr/>
                    <a:lstStyle/>
                    <a:p>
                      <a:pPr algn="l" fontAlgn="b"/>
                      <a:r>
                        <a:rPr lang="nl-BE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50" marR="7050" marT="705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3E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238871"/>
                  </a:ext>
                </a:extLst>
              </a:tr>
              <a:tr h="181172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TOTAAL</a:t>
                      </a:r>
                    </a:p>
                  </a:txBody>
                  <a:tcPr marL="7050" marR="7050" marT="705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3E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4725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5817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6024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5656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7688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25343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452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461995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57DE8477-BA21-4E7C-A243-8CEA68391B3F}" type="slidenum">
              <a:rPr lang="fr-FR" sz="1800" smtClean="0"/>
              <a:pPr/>
              <a:t>30</a:t>
            </a:fld>
            <a:endParaRPr lang="fr-FR" sz="1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0" y="-6447"/>
            <a:ext cx="9144000" cy="7232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2100" b="1">
                <a:solidFill>
                  <a:srgbClr val="0067A2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BE" sz="2000" dirty="0" err="1">
                <a:latin typeface="+mj-lt"/>
              </a:rPr>
              <a:t>Vergelijking</a:t>
            </a:r>
            <a:r>
              <a:rPr lang="fr-BE" sz="2000" dirty="0">
                <a:latin typeface="+mj-lt"/>
              </a:rPr>
              <a:t> per </a:t>
            </a:r>
            <a:r>
              <a:rPr lang="fr-BE" sz="2000" dirty="0" err="1">
                <a:latin typeface="+mj-lt"/>
              </a:rPr>
              <a:t>gewest</a:t>
            </a:r>
            <a:r>
              <a:rPr lang="fr-BE" sz="2000" dirty="0">
                <a:latin typeface="+mj-lt"/>
              </a:rPr>
              <a:t> van het </a:t>
            </a:r>
            <a:r>
              <a:rPr lang="fr-BE" sz="2000" dirty="0" err="1">
                <a:latin typeface="+mj-lt"/>
              </a:rPr>
              <a:t>aandeel</a:t>
            </a:r>
            <a:r>
              <a:rPr lang="fr-BE" sz="2000" dirty="0">
                <a:latin typeface="+mj-lt"/>
              </a:rPr>
              <a:t> </a:t>
            </a:r>
            <a:r>
              <a:rPr lang="fr-BE" sz="2000" dirty="0" err="1">
                <a:latin typeface="+mj-lt"/>
              </a:rPr>
              <a:t>ontvankelijke</a:t>
            </a:r>
            <a:r>
              <a:rPr lang="fr-BE" sz="2000" dirty="0">
                <a:latin typeface="+mj-lt"/>
              </a:rPr>
              <a:t> </a:t>
            </a:r>
            <a:r>
              <a:rPr lang="fr-BE" sz="2000" dirty="0" err="1">
                <a:latin typeface="+mj-lt"/>
              </a:rPr>
              <a:t>klachten</a:t>
            </a:r>
            <a:r>
              <a:rPr lang="fr-BE" sz="2000" dirty="0">
                <a:latin typeface="+mj-lt"/>
              </a:rPr>
              <a:t> | </a:t>
            </a:r>
          </a:p>
          <a:p>
            <a:r>
              <a:rPr lang="fr-BE" sz="2000" dirty="0">
                <a:latin typeface="+mj-lt"/>
              </a:rPr>
              <a:t>Comparaison par région du nombre de plaintes recevables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1763688" y="908720"/>
            <a:ext cx="5616624" cy="317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/>
              <a:t>BRUSSELS HOOFDSTEDELIJK GEWEST / </a:t>
            </a:r>
            <a:r>
              <a:rPr lang="nl-BE" sz="1400" b="1" dirty="0" err="1"/>
              <a:t>RÉGION</a:t>
            </a:r>
            <a:r>
              <a:rPr lang="nl-BE" sz="1400" b="1" dirty="0"/>
              <a:t> DE BRUXELLES- </a:t>
            </a:r>
            <a:r>
              <a:rPr lang="nl-BE" sz="1400" b="1" dirty="0" err="1"/>
              <a:t>CAPITALE</a:t>
            </a:r>
            <a:endParaRPr lang="nl-BE" sz="1400" b="1" dirty="0"/>
          </a:p>
        </p:txBody>
      </p:sp>
      <p:grpSp>
        <p:nvGrpSpPr>
          <p:cNvPr id="7" name="Groupe 6"/>
          <p:cNvGrpSpPr/>
          <p:nvPr/>
        </p:nvGrpSpPr>
        <p:grpSpPr>
          <a:xfrm>
            <a:off x="0" y="6179553"/>
            <a:ext cx="7993776" cy="735815"/>
            <a:chOff x="0" y="6136421"/>
            <a:chExt cx="7993776" cy="735815"/>
          </a:xfrm>
        </p:grpSpPr>
        <p:pic>
          <p:nvPicPr>
            <p:cNvPr id="9" name="Picture 2" descr="C:\Documents and Settings\Custinne_Bertrand\Bureau\MEDIATEUR\Logos\Ombu_Med_rvb_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76156" y="6257021"/>
              <a:ext cx="2017620" cy="520351"/>
            </a:xfrm>
            <a:prstGeom prst="rect">
              <a:avLst/>
            </a:prstGeom>
            <a:noFill/>
          </p:spPr>
        </p:pic>
        <p:grpSp>
          <p:nvGrpSpPr>
            <p:cNvPr id="10" name="Groupe 9"/>
            <p:cNvGrpSpPr/>
            <p:nvPr/>
          </p:nvGrpSpPr>
          <p:grpSpPr>
            <a:xfrm>
              <a:off x="0" y="6136421"/>
              <a:ext cx="5436096" cy="735815"/>
              <a:chOff x="0" y="6109817"/>
              <a:chExt cx="5632640" cy="762419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6109817"/>
                <a:ext cx="642128" cy="756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9042" y="6120671"/>
                <a:ext cx="987769" cy="751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3728" y="6120671"/>
                <a:ext cx="989602" cy="750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328" y="6116781"/>
                <a:ext cx="1006962" cy="755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1200" y="6111142"/>
                <a:ext cx="1041440" cy="75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110634"/>
                <a:ext cx="985760" cy="747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8" name="Afbeelding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20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30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3" name="Grafiek 2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7242314"/>
              </p:ext>
            </p:extLst>
          </p:nvPr>
        </p:nvGraphicFramePr>
        <p:xfrm>
          <a:off x="0" y="1276159"/>
          <a:ext cx="9072500" cy="4848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57DE8477-BA21-4E7C-A243-8CEA68391B3F}" type="slidenum">
              <a:rPr lang="fr-FR" sz="1800" smtClean="0"/>
              <a:pPr/>
              <a:t>31</a:t>
            </a:fld>
            <a:endParaRPr lang="fr-FR" sz="1800" dirty="0"/>
          </a:p>
        </p:txBody>
      </p:sp>
      <p:sp>
        <p:nvSpPr>
          <p:cNvPr id="2" name="Tekstvak 1"/>
          <p:cNvSpPr txBox="1"/>
          <p:nvPr/>
        </p:nvSpPr>
        <p:spPr>
          <a:xfrm>
            <a:off x="2970076" y="734622"/>
            <a:ext cx="320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/>
              <a:t>VLAAMS GEWEST / </a:t>
            </a:r>
            <a:r>
              <a:rPr lang="nl-BE" sz="1400" b="1" dirty="0" err="1"/>
              <a:t>RÉGION</a:t>
            </a:r>
            <a:r>
              <a:rPr lang="nl-BE" sz="1400" b="1" dirty="0"/>
              <a:t> </a:t>
            </a:r>
            <a:r>
              <a:rPr lang="nl-BE" sz="1400" b="1" dirty="0" err="1"/>
              <a:t>FLAMANDE</a:t>
            </a:r>
            <a:endParaRPr lang="nl-BE" sz="1400" b="1" dirty="0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21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31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ZoneTexte 11"/>
          <p:cNvSpPr txBox="1"/>
          <p:nvPr/>
        </p:nvSpPr>
        <p:spPr>
          <a:xfrm>
            <a:off x="0" y="-6447"/>
            <a:ext cx="9144000" cy="7232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2100" b="1">
                <a:solidFill>
                  <a:srgbClr val="0067A2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BE" sz="2000" dirty="0" err="1">
                <a:latin typeface="+mj-lt"/>
              </a:rPr>
              <a:t>Vergelijking</a:t>
            </a:r>
            <a:r>
              <a:rPr lang="fr-BE" sz="2000" dirty="0">
                <a:latin typeface="+mj-lt"/>
              </a:rPr>
              <a:t> per </a:t>
            </a:r>
            <a:r>
              <a:rPr lang="fr-BE" sz="2000" dirty="0" err="1">
                <a:latin typeface="+mj-lt"/>
              </a:rPr>
              <a:t>gewest</a:t>
            </a:r>
            <a:r>
              <a:rPr lang="fr-BE" sz="2000" dirty="0">
                <a:latin typeface="+mj-lt"/>
              </a:rPr>
              <a:t> van het </a:t>
            </a:r>
            <a:r>
              <a:rPr lang="fr-BE" sz="2000" dirty="0" err="1">
                <a:latin typeface="+mj-lt"/>
              </a:rPr>
              <a:t>aandeel</a:t>
            </a:r>
            <a:r>
              <a:rPr lang="fr-BE" sz="2000" dirty="0">
                <a:latin typeface="+mj-lt"/>
              </a:rPr>
              <a:t> </a:t>
            </a:r>
            <a:r>
              <a:rPr lang="fr-BE" sz="2000" dirty="0" err="1">
                <a:latin typeface="+mj-lt"/>
              </a:rPr>
              <a:t>ontvankelijke</a:t>
            </a:r>
            <a:r>
              <a:rPr lang="fr-BE" sz="2000" dirty="0">
                <a:latin typeface="+mj-lt"/>
              </a:rPr>
              <a:t> </a:t>
            </a:r>
            <a:r>
              <a:rPr lang="fr-BE" sz="2000" dirty="0" err="1">
                <a:latin typeface="+mj-lt"/>
              </a:rPr>
              <a:t>klachten</a:t>
            </a:r>
            <a:r>
              <a:rPr lang="fr-BE" sz="2000" dirty="0">
                <a:latin typeface="+mj-lt"/>
              </a:rPr>
              <a:t> | </a:t>
            </a:r>
          </a:p>
          <a:p>
            <a:r>
              <a:rPr lang="fr-BE" sz="2000" dirty="0">
                <a:latin typeface="+mj-lt"/>
              </a:rPr>
              <a:t>Comparaison par région du nombre de plaintes recevables</a:t>
            </a:r>
          </a:p>
        </p:txBody>
      </p:sp>
      <p:graphicFrame>
        <p:nvGraphicFramePr>
          <p:cNvPr id="3" name="Grafiek 2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11148"/>
              </p:ext>
            </p:extLst>
          </p:nvPr>
        </p:nvGraphicFramePr>
        <p:xfrm>
          <a:off x="-1" y="881061"/>
          <a:ext cx="9144001" cy="5244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39165931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57DE8477-BA21-4E7C-A243-8CEA68391B3F}" type="slidenum">
              <a:rPr lang="fr-FR" sz="1800" smtClean="0"/>
              <a:pPr/>
              <a:t>32</a:t>
            </a:fld>
            <a:endParaRPr lang="fr-FR" sz="1800" dirty="0"/>
          </a:p>
        </p:txBody>
      </p:sp>
      <p:sp>
        <p:nvSpPr>
          <p:cNvPr id="22" name="Tekstvak 21"/>
          <p:cNvSpPr txBox="1"/>
          <p:nvPr/>
        </p:nvSpPr>
        <p:spPr>
          <a:xfrm>
            <a:off x="3006080" y="658886"/>
            <a:ext cx="3131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/>
              <a:t>WAALS GEWEST / </a:t>
            </a:r>
            <a:r>
              <a:rPr lang="nl-BE" sz="1400" b="1" dirty="0" err="1"/>
              <a:t>RÉGION</a:t>
            </a:r>
            <a:r>
              <a:rPr lang="nl-BE" sz="1400" b="1" dirty="0"/>
              <a:t> </a:t>
            </a:r>
            <a:r>
              <a:rPr lang="nl-BE" sz="1400" b="1" dirty="0" err="1"/>
              <a:t>WALLONNE</a:t>
            </a:r>
            <a:endParaRPr lang="nl-BE" sz="1400" b="1" dirty="0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21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32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3" name="ZoneTexte 11"/>
          <p:cNvSpPr txBox="1"/>
          <p:nvPr/>
        </p:nvSpPr>
        <p:spPr>
          <a:xfrm>
            <a:off x="0" y="-6447"/>
            <a:ext cx="9144000" cy="7232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2100" b="1">
                <a:solidFill>
                  <a:srgbClr val="0067A2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BE" sz="2000" dirty="0" err="1">
                <a:latin typeface="+mj-lt"/>
              </a:rPr>
              <a:t>Vergelijking</a:t>
            </a:r>
            <a:r>
              <a:rPr lang="fr-BE" sz="2000" dirty="0">
                <a:latin typeface="+mj-lt"/>
              </a:rPr>
              <a:t> per </a:t>
            </a:r>
            <a:r>
              <a:rPr lang="fr-BE" sz="2000" dirty="0" err="1">
                <a:latin typeface="+mj-lt"/>
              </a:rPr>
              <a:t>gewest</a:t>
            </a:r>
            <a:r>
              <a:rPr lang="fr-BE" sz="2000" dirty="0">
                <a:latin typeface="+mj-lt"/>
              </a:rPr>
              <a:t> van het </a:t>
            </a:r>
            <a:r>
              <a:rPr lang="fr-BE" sz="2000" dirty="0" err="1">
                <a:latin typeface="+mj-lt"/>
              </a:rPr>
              <a:t>aandeel</a:t>
            </a:r>
            <a:r>
              <a:rPr lang="fr-BE" sz="2000" dirty="0">
                <a:latin typeface="+mj-lt"/>
              </a:rPr>
              <a:t> </a:t>
            </a:r>
            <a:r>
              <a:rPr lang="fr-BE" sz="2000" dirty="0" err="1">
                <a:latin typeface="+mj-lt"/>
              </a:rPr>
              <a:t>ontvankelijke</a:t>
            </a:r>
            <a:r>
              <a:rPr lang="fr-BE" sz="2000" dirty="0">
                <a:latin typeface="+mj-lt"/>
              </a:rPr>
              <a:t> </a:t>
            </a:r>
            <a:r>
              <a:rPr lang="fr-BE" sz="2000" dirty="0" err="1">
                <a:latin typeface="+mj-lt"/>
              </a:rPr>
              <a:t>klachten</a:t>
            </a:r>
            <a:r>
              <a:rPr lang="fr-BE" sz="2000" dirty="0">
                <a:latin typeface="+mj-lt"/>
              </a:rPr>
              <a:t> | </a:t>
            </a:r>
          </a:p>
          <a:p>
            <a:r>
              <a:rPr lang="fr-BE" sz="2000" dirty="0">
                <a:latin typeface="+mj-lt"/>
              </a:rPr>
              <a:t>Comparaison par région du nombre de plaintes recevables</a:t>
            </a:r>
          </a:p>
        </p:txBody>
      </p:sp>
      <p:graphicFrame>
        <p:nvGraphicFramePr>
          <p:cNvPr id="2" name="Grafiek 1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534286"/>
              </p:ext>
            </p:extLst>
          </p:nvPr>
        </p:nvGraphicFramePr>
        <p:xfrm>
          <a:off x="0" y="1040864"/>
          <a:ext cx="9144000" cy="5084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51535739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57DE8477-BA21-4E7C-A243-8CEA68391B3F}" type="slidenum">
              <a:rPr lang="fr-FR" sz="1800" smtClean="0"/>
              <a:pPr/>
              <a:t>33</a:t>
            </a:fld>
            <a:endParaRPr lang="fr-FR" sz="1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15516" y="0"/>
            <a:ext cx="8712968" cy="4154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2100" b="1">
                <a:solidFill>
                  <a:srgbClr val="0067A2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BE" dirty="0" err="1">
                <a:latin typeface="+mj-lt"/>
              </a:rPr>
              <a:t>Contractuele</a:t>
            </a:r>
            <a:r>
              <a:rPr lang="fr-BE" dirty="0">
                <a:latin typeface="+mj-lt"/>
              </a:rPr>
              <a:t> </a:t>
            </a:r>
            <a:r>
              <a:rPr lang="fr-BE" dirty="0" err="1">
                <a:latin typeface="+mj-lt"/>
              </a:rPr>
              <a:t>voorwaarden</a:t>
            </a:r>
            <a:r>
              <a:rPr lang="fr-BE" dirty="0">
                <a:latin typeface="+mj-lt"/>
              </a:rPr>
              <a:t> | Conditions contractuelles (5510 plaintes)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0" y="6136421"/>
            <a:ext cx="7993776" cy="735815"/>
            <a:chOff x="0" y="6136421"/>
            <a:chExt cx="7993776" cy="735815"/>
          </a:xfrm>
        </p:grpSpPr>
        <p:pic>
          <p:nvPicPr>
            <p:cNvPr id="23" name="Picture 2" descr="C:\Documents and Settings\Custinne_Bertrand\Bureau\MEDIATEUR\Logos\Ombu_Med_rvb_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76156" y="6257021"/>
              <a:ext cx="2017620" cy="520351"/>
            </a:xfrm>
            <a:prstGeom prst="rect">
              <a:avLst/>
            </a:prstGeom>
            <a:noFill/>
          </p:spPr>
        </p:pic>
        <p:grpSp>
          <p:nvGrpSpPr>
            <p:cNvPr id="24" name="Groupe 23"/>
            <p:cNvGrpSpPr/>
            <p:nvPr/>
          </p:nvGrpSpPr>
          <p:grpSpPr>
            <a:xfrm>
              <a:off x="0" y="6136421"/>
              <a:ext cx="5436096" cy="735815"/>
              <a:chOff x="0" y="6109817"/>
              <a:chExt cx="5632640" cy="762419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6109817"/>
                <a:ext cx="642128" cy="756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9042" y="6120671"/>
                <a:ext cx="987769" cy="751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3728" y="6120671"/>
                <a:ext cx="989602" cy="750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328" y="6116781"/>
                <a:ext cx="1006962" cy="755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1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1200" y="6111142"/>
                <a:ext cx="1041440" cy="75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110634"/>
                <a:ext cx="985760" cy="747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" name="Rechthoek 4"/>
          <p:cNvSpPr/>
          <p:nvPr/>
        </p:nvSpPr>
        <p:spPr>
          <a:xfrm>
            <a:off x="5105546" y="2339369"/>
            <a:ext cx="1707746" cy="222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Tekstvak 2"/>
          <p:cNvSpPr txBox="1">
            <a:spLocks noChangeArrowheads="1"/>
          </p:cNvSpPr>
          <p:nvPr/>
        </p:nvSpPr>
        <p:spPr bwMode="auto">
          <a:xfrm>
            <a:off x="5105546" y="2339369"/>
            <a:ext cx="1573076" cy="222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18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33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2" name="Graphique 2">
            <a:extLst>
              <a:ext uri="{FF2B5EF4-FFF2-40B4-BE49-F238E27FC236}">
                <a16:creationId xmlns:a16="http://schemas.microsoft.com/office/drawing/2014/main" id="{25A90D16-24D6-4F12-B5C2-3299225BD7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8355561"/>
              </p:ext>
            </p:extLst>
          </p:nvPr>
        </p:nvGraphicFramePr>
        <p:xfrm>
          <a:off x="0" y="587182"/>
          <a:ext cx="9144000" cy="5544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2095293534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AE17B-7808-64CB-D1F5-063894294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000" b="1" dirty="0">
                <a:solidFill>
                  <a:schemeClr val="accent1">
                    <a:lumMod val="75000"/>
                  </a:schemeClr>
                </a:solidFill>
              </a:rPr>
              <a:t>Info </a:t>
            </a:r>
            <a:r>
              <a:rPr lang="nl-BE" sz="2000" b="1" dirty="0" err="1">
                <a:solidFill>
                  <a:schemeClr val="accent1">
                    <a:lumMod val="75000"/>
                  </a:schemeClr>
                </a:solidFill>
              </a:rPr>
              <a:t>Précontractuel</a:t>
            </a:r>
            <a:r>
              <a:rPr lang="nl-BE" sz="2000" b="1" dirty="0">
                <a:solidFill>
                  <a:schemeClr val="accent1">
                    <a:lumMod val="75000"/>
                  </a:schemeClr>
                </a:solidFill>
              </a:rPr>
              <a:t>(l)e Info (815 </a:t>
            </a:r>
            <a:r>
              <a:rPr lang="nl-BE" sz="2000" b="1" dirty="0" err="1">
                <a:solidFill>
                  <a:schemeClr val="accent1">
                    <a:lumMod val="75000"/>
                  </a:schemeClr>
                </a:solidFill>
              </a:rPr>
              <a:t>plaintes</a:t>
            </a:r>
            <a:r>
              <a:rPr lang="nl-BE" sz="2000" b="1" dirty="0">
                <a:solidFill>
                  <a:schemeClr val="accent1">
                    <a:lumMod val="75000"/>
                  </a:schemeClr>
                </a:solidFill>
              </a:rPr>
              <a:t>/klachten)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3FA1E0-F366-9284-1630-6C62BE22B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mtClean="0"/>
              <a:pPr/>
              <a:t>34</a:t>
            </a:fld>
            <a:endParaRPr lang="fr-FR"/>
          </a:p>
        </p:txBody>
      </p:sp>
      <p:graphicFrame>
        <p:nvGraphicFramePr>
          <p:cNvPr id="5" name="Graphique 3">
            <a:extLst>
              <a:ext uri="{FF2B5EF4-FFF2-40B4-BE49-F238E27FC236}">
                <a16:creationId xmlns:a16="http://schemas.microsoft.com/office/drawing/2014/main" id="{E33F05B6-54FB-403E-B2A1-D225D99AB15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9709191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5498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fr-BE" sz="2100" b="1" dirty="0" err="1">
                <a:solidFill>
                  <a:srgbClr val="0067A2"/>
                </a:solidFill>
                <a:ea typeface="+mn-ea"/>
                <a:cs typeface="+mn-cs"/>
              </a:rPr>
              <a:t>Andere</a:t>
            </a:r>
            <a:r>
              <a:rPr lang="fr-BE" sz="2100" b="1" dirty="0">
                <a:solidFill>
                  <a:srgbClr val="0067A2"/>
                </a:solidFill>
                <a:ea typeface="+mn-ea"/>
                <a:cs typeface="+mn-cs"/>
              </a:rPr>
              <a:t> </a:t>
            </a:r>
            <a:r>
              <a:rPr lang="fr-BE" sz="2100" b="1" dirty="0" err="1">
                <a:solidFill>
                  <a:srgbClr val="0067A2"/>
                </a:solidFill>
                <a:ea typeface="+mn-ea"/>
                <a:cs typeface="+mn-cs"/>
              </a:rPr>
              <a:t>producten</a:t>
            </a:r>
            <a:r>
              <a:rPr lang="fr-BE" sz="2100" b="1" dirty="0">
                <a:solidFill>
                  <a:srgbClr val="0067A2"/>
                </a:solidFill>
                <a:ea typeface="+mn-ea"/>
                <a:cs typeface="+mn-cs"/>
              </a:rPr>
              <a:t> en </a:t>
            </a:r>
            <a:r>
              <a:rPr lang="fr-BE" sz="2100" b="1" dirty="0" err="1">
                <a:solidFill>
                  <a:srgbClr val="0067A2"/>
                </a:solidFill>
                <a:ea typeface="+mn-ea"/>
                <a:cs typeface="+mn-cs"/>
              </a:rPr>
              <a:t>diensten</a:t>
            </a:r>
            <a:r>
              <a:rPr lang="fr-BE" sz="2100" b="1" dirty="0">
                <a:solidFill>
                  <a:srgbClr val="0067A2"/>
                </a:solidFill>
                <a:ea typeface="+mn-ea"/>
                <a:cs typeface="+mn-cs"/>
              </a:rPr>
              <a:t> | Autres biens et services (135 </a:t>
            </a:r>
            <a:r>
              <a:rPr lang="fr-BE" sz="2100" b="1" dirty="0" err="1">
                <a:solidFill>
                  <a:srgbClr val="0067A2"/>
                </a:solidFill>
                <a:ea typeface="+mn-ea"/>
                <a:cs typeface="+mn-cs"/>
              </a:rPr>
              <a:t>klachten</a:t>
            </a:r>
            <a:r>
              <a:rPr lang="fr-BE" sz="2100" b="1" dirty="0">
                <a:solidFill>
                  <a:srgbClr val="0067A2"/>
                </a:solidFill>
                <a:ea typeface="+mn-ea"/>
                <a:cs typeface="+mn-cs"/>
              </a:rPr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mtClean="0"/>
              <a:pPr/>
              <a:t>35</a:t>
            </a:fld>
            <a:endParaRPr lang="fr-FR"/>
          </a:p>
        </p:txBody>
      </p:sp>
      <p:grpSp>
        <p:nvGrpSpPr>
          <p:cNvPr id="7" name="Groupe 21"/>
          <p:cNvGrpSpPr/>
          <p:nvPr/>
        </p:nvGrpSpPr>
        <p:grpSpPr>
          <a:xfrm>
            <a:off x="0" y="6119771"/>
            <a:ext cx="7993776" cy="735815"/>
            <a:chOff x="0" y="6136421"/>
            <a:chExt cx="7993776" cy="735815"/>
          </a:xfrm>
        </p:grpSpPr>
        <p:pic>
          <p:nvPicPr>
            <p:cNvPr id="8" name="Picture 2" descr="C:\Documents and Settings\Custinne_Bertrand\Bureau\MEDIATEUR\Logos\Ombu_Med_rvb_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76156" y="6257021"/>
              <a:ext cx="2017620" cy="520351"/>
            </a:xfrm>
            <a:prstGeom prst="rect">
              <a:avLst/>
            </a:prstGeom>
            <a:noFill/>
          </p:spPr>
        </p:pic>
        <p:grpSp>
          <p:nvGrpSpPr>
            <p:cNvPr id="9" name="Groupe 23"/>
            <p:cNvGrpSpPr/>
            <p:nvPr/>
          </p:nvGrpSpPr>
          <p:grpSpPr>
            <a:xfrm>
              <a:off x="0" y="6136421"/>
              <a:ext cx="5436096" cy="735815"/>
              <a:chOff x="0" y="6109817"/>
              <a:chExt cx="5632640" cy="762419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6109817"/>
                <a:ext cx="642128" cy="756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9042" y="6120671"/>
                <a:ext cx="987769" cy="751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3728" y="6120671"/>
                <a:ext cx="989602" cy="750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328" y="6116781"/>
                <a:ext cx="1006962" cy="755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1200" y="6111142"/>
                <a:ext cx="1041440" cy="75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110634"/>
                <a:ext cx="985760" cy="747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18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35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A43F8212-6F08-43AC-95C0-E185D55810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4707456"/>
              </p:ext>
            </p:extLst>
          </p:nvPr>
        </p:nvGraphicFramePr>
        <p:xfrm>
          <a:off x="0" y="739534"/>
          <a:ext cx="9144000" cy="5371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3007456753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5" name="ZoneTexte 11"/>
          <p:cNvSpPr txBox="1">
            <a:spLocks noGrp="1"/>
          </p:cNvSpPr>
          <p:nvPr>
            <p:ph type="title"/>
          </p:nvPr>
        </p:nvSpPr>
        <p:spPr>
          <a:xfrm>
            <a:off x="491664" y="-9169"/>
            <a:ext cx="8229600" cy="4154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fr-BE" sz="2100" b="1" dirty="0" err="1">
                <a:solidFill>
                  <a:srgbClr val="0067A2"/>
                </a:solidFill>
                <a:ea typeface="+mn-ea"/>
                <a:cs typeface="+mn-cs"/>
              </a:rPr>
              <a:t>Verkooppraktijken</a:t>
            </a:r>
            <a:r>
              <a:rPr lang="fr-BE" sz="2100" b="1" dirty="0">
                <a:solidFill>
                  <a:srgbClr val="0067A2"/>
                </a:solidFill>
                <a:ea typeface="+mn-ea"/>
                <a:cs typeface="+mn-cs"/>
              </a:rPr>
              <a:t> | Pratiques de vente (1650 plaintes) </a:t>
            </a:r>
          </a:p>
        </p:txBody>
      </p:sp>
      <p:grpSp>
        <p:nvGrpSpPr>
          <p:cNvPr id="16" name="Groupe 21"/>
          <p:cNvGrpSpPr/>
          <p:nvPr/>
        </p:nvGrpSpPr>
        <p:grpSpPr>
          <a:xfrm>
            <a:off x="0" y="6119771"/>
            <a:ext cx="7993776" cy="735815"/>
            <a:chOff x="0" y="6136421"/>
            <a:chExt cx="7993776" cy="735815"/>
          </a:xfrm>
        </p:grpSpPr>
        <p:pic>
          <p:nvPicPr>
            <p:cNvPr id="17" name="Picture 2" descr="C:\Documents and Settings\Custinne_Bertrand\Bureau\MEDIATEUR\Logos\Ombu_Med_rvb_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76156" y="6257021"/>
              <a:ext cx="2017620" cy="520351"/>
            </a:xfrm>
            <a:prstGeom prst="rect">
              <a:avLst/>
            </a:prstGeom>
            <a:noFill/>
          </p:spPr>
        </p:pic>
        <p:grpSp>
          <p:nvGrpSpPr>
            <p:cNvPr id="18" name="Groupe 23"/>
            <p:cNvGrpSpPr/>
            <p:nvPr/>
          </p:nvGrpSpPr>
          <p:grpSpPr>
            <a:xfrm>
              <a:off x="0" y="6136421"/>
              <a:ext cx="5436096" cy="735815"/>
              <a:chOff x="0" y="6109817"/>
              <a:chExt cx="5632640" cy="762419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6109817"/>
                <a:ext cx="642128" cy="756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9042" y="6120671"/>
                <a:ext cx="987769" cy="751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3728" y="6120671"/>
                <a:ext cx="989602" cy="750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328" y="6116781"/>
                <a:ext cx="1006962" cy="755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1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1200" y="6111142"/>
                <a:ext cx="1041440" cy="75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110634"/>
                <a:ext cx="985760" cy="747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25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36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2" name="Graphique 2">
            <a:extLst>
              <a:ext uri="{FF2B5EF4-FFF2-40B4-BE49-F238E27FC236}">
                <a16:creationId xmlns:a16="http://schemas.microsoft.com/office/drawing/2014/main" id="{D0F8E9D6-9F4C-4C30-B397-BAD5B12CDD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705438"/>
              </p:ext>
            </p:extLst>
          </p:nvPr>
        </p:nvGraphicFramePr>
        <p:xfrm>
          <a:off x="0" y="577066"/>
          <a:ext cx="9144000" cy="5566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4048320291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57DE8477-BA21-4E7C-A243-8CEA68391B3F}" type="slidenum">
              <a:rPr lang="fr-FR" sz="1800" smtClean="0"/>
              <a:pPr/>
              <a:t>37</a:t>
            </a:fld>
            <a:endParaRPr lang="fr-FR" sz="1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0" y="1184"/>
            <a:ext cx="9144000" cy="4154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2100" b="1">
                <a:solidFill>
                  <a:srgbClr val="0067A2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BE" dirty="0" err="1">
                <a:latin typeface="+mj-lt"/>
              </a:rPr>
              <a:t>Verhuizen</a:t>
            </a:r>
            <a:r>
              <a:rPr lang="fr-BE" dirty="0">
                <a:latin typeface="+mj-lt"/>
              </a:rPr>
              <a:t> | Déménagements (1898 </a:t>
            </a:r>
            <a:r>
              <a:rPr lang="fr-BE" dirty="0" err="1">
                <a:latin typeface="+mj-lt"/>
              </a:rPr>
              <a:t>klachten</a:t>
            </a:r>
            <a:r>
              <a:rPr lang="fr-BE" dirty="0">
                <a:latin typeface="+mj-lt"/>
              </a:rPr>
              <a:t>)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0" y="6136421"/>
            <a:ext cx="7993776" cy="735815"/>
            <a:chOff x="0" y="6136421"/>
            <a:chExt cx="7993776" cy="735815"/>
          </a:xfrm>
        </p:grpSpPr>
        <p:pic>
          <p:nvPicPr>
            <p:cNvPr id="23" name="Picture 2" descr="C:\Documents and Settings\Custinne_Bertrand\Bureau\MEDIATEUR\Logos\Ombu_Med_rvb_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76156" y="6257021"/>
              <a:ext cx="2017620" cy="520351"/>
            </a:xfrm>
            <a:prstGeom prst="rect">
              <a:avLst/>
            </a:prstGeom>
            <a:noFill/>
          </p:spPr>
        </p:pic>
        <p:grpSp>
          <p:nvGrpSpPr>
            <p:cNvPr id="24" name="Groupe 23"/>
            <p:cNvGrpSpPr/>
            <p:nvPr/>
          </p:nvGrpSpPr>
          <p:grpSpPr>
            <a:xfrm>
              <a:off x="0" y="6136421"/>
              <a:ext cx="5436096" cy="735815"/>
              <a:chOff x="0" y="6109817"/>
              <a:chExt cx="5632640" cy="762419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6109817"/>
                <a:ext cx="642128" cy="756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9042" y="6120671"/>
                <a:ext cx="987769" cy="751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3728" y="6120671"/>
                <a:ext cx="989602" cy="750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328" y="6116781"/>
                <a:ext cx="1006962" cy="755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1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1200" y="6111142"/>
                <a:ext cx="1041440" cy="75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110634"/>
                <a:ext cx="985760" cy="747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" name="Rechthoek 4"/>
          <p:cNvSpPr/>
          <p:nvPr/>
        </p:nvSpPr>
        <p:spPr>
          <a:xfrm>
            <a:off x="5105546" y="2339369"/>
            <a:ext cx="1707746" cy="222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18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37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2" name="Graphique 2">
            <a:extLst>
              <a:ext uri="{FF2B5EF4-FFF2-40B4-BE49-F238E27FC236}">
                <a16:creationId xmlns:a16="http://schemas.microsoft.com/office/drawing/2014/main" id="{129EF933-6EEB-4C0C-B5D3-8E400730BE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4833796"/>
              </p:ext>
            </p:extLst>
          </p:nvPr>
        </p:nvGraphicFramePr>
        <p:xfrm>
          <a:off x="0" y="656692"/>
          <a:ext cx="9144000" cy="5468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1388278952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57DE8477-BA21-4E7C-A243-8CEA68391B3F}" type="slidenum">
              <a:rPr lang="fr-FR" sz="1800" smtClean="0"/>
              <a:pPr/>
              <a:t>38</a:t>
            </a:fld>
            <a:endParaRPr lang="fr-FR" sz="1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15516" y="9722"/>
            <a:ext cx="8712968" cy="4154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2100" b="1">
                <a:solidFill>
                  <a:srgbClr val="0067A2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BE" dirty="0" err="1">
                <a:latin typeface="+mj-lt"/>
              </a:rPr>
              <a:t>Sociaal</a:t>
            </a:r>
            <a:r>
              <a:rPr lang="fr-BE" dirty="0">
                <a:latin typeface="+mj-lt"/>
              </a:rPr>
              <a:t> </a:t>
            </a:r>
            <a:r>
              <a:rPr lang="fr-BE" dirty="0" err="1">
                <a:latin typeface="+mj-lt"/>
              </a:rPr>
              <a:t>tarief</a:t>
            </a:r>
            <a:r>
              <a:rPr lang="fr-BE" dirty="0">
                <a:latin typeface="+mj-lt"/>
              </a:rPr>
              <a:t> | Tarif social (1305 plaintes)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0" y="6136421"/>
            <a:ext cx="7993776" cy="735815"/>
            <a:chOff x="0" y="6136421"/>
            <a:chExt cx="7993776" cy="735815"/>
          </a:xfrm>
        </p:grpSpPr>
        <p:pic>
          <p:nvPicPr>
            <p:cNvPr id="23" name="Picture 2" descr="C:\Documents and Settings\Custinne_Bertrand\Bureau\MEDIATEUR\Logos\Ombu_Med_rvb_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76156" y="6257021"/>
              <a:ext cx="2017620" cy="520351"/>
            </a:xfrm>
            <a:prstGeom prst="rect">
              <a:avLst/>
            </a:prstGeom>
            <a:noFill/>
          </p:spPr>
        </p:pic>
        <p:grpSp>
          <p:nvGrpSpPr>
            <p:cNvPr id="24" name="Groupe 23"/>
            <p:cNvGrpSpPr/>
            <p:nvPr/>
          </p:nvGrpSpPr>
          <p:grpSpPr>
            <a:xfrm>
              <a:off x="0" y="6136421"/>
              <a:ext cx="5436096" cy="735815"/>
              <a:chOff x="0" y="6109817"/>
              <a:chExt cx="5632640" cy="762419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6109817"/>
                <a:ext cx="642128" cy="756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9042" y="6120671"/>
                <a:ext cx="987769" cy="751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3728" y="6120671"/>
                <a:ext cx="989602" cy="750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328" y="6116781"/>
                <a:ext cx="1006962" cy="755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1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1200" y="6111142"/>
                <a:ext cx="1041440" cy="75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110634"/>
                <a:ext cx="985760" cy="747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" name="Rechthoek 4"/>
          <p:cNvSpPr/>
          <p:nvPr/>
        </p:nvSpPr>
        <p:spPr>
          <a:xfrm>
            <a:off x="5105546" y="2339369"/>
            <a:ext cx="1707746" cy="222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Tekstvak 2"/>
          <p:cNvSpPr txBox="1">
            <a:spLocks noChangeArrowheads="1"/>
          </p:cNvSpPr>
          <p:nvPr/>
        </p:nvSpPr>
        <p:spPr bwMode="auto">
          <a:xfrm>
            <a:off x="5105546" y="2339369"/>
            <a:ext cx="1573076" cy="222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18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38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2" name="Graphique 2">
            <a:extLst>
              <a:ext uri="{FF2B5EF4-FFF2-40B4-BE49-F238E27FC236}">
                <a16:creationId xmlns:a16="http://schemas.microsoft.com/office/drawing/2014/main" id="{AE2198CC-FE95-4AD8-B171-B0ABCB43B9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899909"/>
              </p:ext>
            </p:extLst>
          </p:nvPr>
        </p:nvGraphicFramePr>
        <p:xfrm>
          <a:off x="0" y="596903"/>
          <a:ext cx="9144000" cy="5548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1637396668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57DE8477-BA21-4E7C-A243-8CEA68391B3F}" type="slidenum">
              <a:rPr lang="fr-FR" sz="1800" smtClean="0"/>
              <a:pPr/>
              <a:t>39</a:t>
            </a:fld>
            <a:endParaRPr lang="fr-FR" sz="1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15516" y="9722"/>
            <a:ext cx="8712968" cy="4154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2100" b="1">
                <a:solidFill>
                  <a:srgbClr val="0067A2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BE" dirty="0" err="1">
                <a:latin typeface="+mj-lt"/>
              </a:rPr>
              <a:t>Prijstransparantie</a:t>
            </a:r>
            <a:r>
              <a:rPr lang="fr-BE" dirty="0">
                <a:latin typeface="+mj-lt"/>
              </a:rPr>
              <a:t>| Transparence des prix (1459 plaintes)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0" y="6136421"/>
            <a:ext cx="7993776" cy="735815"/>
            <a:chOff x="0" y="6136421"/>
            <a:chExt cx="7993776" cy="735815"/>
          </a:xfrm>
        </p:grpSpPr>
        <p:pic>
          <p:nvPicPr>
            <p:cNvPr id="23" name="Picture 2" descr="C:\Documents and Settings\Custinne_Bertrand\Bureau\MEDIATEUR\Logos\Ombu_Med_rvb_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76156" y="6257021"/>
              <a:ext cx="2017620" cy="520351"/>
            </a:xfrm>
            <a:prstGeom prst="rect">
              <a:avLst/>
            </a:prstGeom>
            <a:noFill/>
          </p:spPr>
        </p:pic>
        <p:grpSp>
          <p:nvGrpSpPr>
            <p:cNvPr id="24" name="Groupe 23"/>
            <p:cNvGrpSpPr/>
            <p:nvPr/>
          </p:nvGrpSpPr>
          <p:grpSpPr>
            <a:xfrm>
              <a:off x="0" y="6136421"/>
              <a:ext cx="5436096" cy="735815"/>
              <a:chOff x="0" y="6109817"/>
              <a:chExt cx="5632640" cy="762419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6109817"/>
                <a:ext cx="642128" cy="756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9042" y="6120671"/>
                <a:ext cx="987769" cy="751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3728" y="6120671"/>
                <a:ext cx="989602" cy="750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328" y="6116781"/>
                <a:ext cx="1006962" cy="755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1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1200" y="6111142"/>
                <a:ext cx="1041440" cy="75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110634"/>
                <a:ext cx="985760" cy="747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" name="Rechthoek 4"/>
          <p:cNvSpPr/>
          <p:nvPr/>
        </p:nvSpPr>
        <p:spPr>
          <a:xfrm>
            <a:off x="5105546" y="2339369"/>
            <a:ext cx="1707746" cy="222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Tekstvak 2"/>
          <p:cNvSpPr txBox="1">
            <a:spLocks noChangeArrowheads="1"/>
          </p:cNvSpPr>
          <p:nvPr/>
        </p:nvSpPr>
        <p:spPr bwMode="auto">
          <a:xfrm>
            <a:off x="5105546" y="2339369"/>
            <a:ext cx="1573076" cy="222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18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39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2F2BA1DA-E162-430A-9E39-EBFFBDC790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101902"/>
              </p:ext>
            </p:extLst>
          </p:nvPr>
        </p:nvGraphicFramePr>
        <p:xfrm>
          <a:off x="0" y="552941"/>
          <a:ext cx="9144000" cy="5556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3101706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8"/>
          <p:cNvSpPr txBox="1">
            <a:spLocks noGrp="1"/>
          </p:cNvSpPr>
          <p:nvPr>
            <p:ph type="title"/>
          </p:nvPr>
        </p:nvSpPr>
        <p:spPr>
          <a:xfrm>
            <a:off x="0" y="12142"/>
            <a:ext cx="9137336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fr-BE" sz="2400" b="1" dirty="0">
                <a:solidFill>
                  <a:srgbClr val="0067A2"/>
                </a:solidFill>
                <a:ea typeface="+mn-ea"/>
                <a:cs typeface="+mn-cs"/>
              </a:rPr>
              <a:t>Klachten per </a:t>
            </a:r>
            <a:r>
              <a:rPr lang="fr-BE" sz="2400" b="1" dirty="0" err="1">
                <a:solidFill>
                  <a:srgbClr val="0067A2"/>
                </a:solidFill>
                <a:ea typeface="+mn-ea"/>
                <a:cs typeface="+mn-cs"/>
              </a:rPr>
              <a:t>leverancier</a:t>
            </a:r>
            <a:r>
              <a:rPr lang="fr-BE" sz="2400" b="1" dirty="0">
                <a:solidFill>
                  <a:srgbClr val="0067A2"/>
                </a:solidFill>
                <a:ea typeface="+mn-ea"/>
                <a:cs typeface="+mn-cs"/>
              </a:rPr>
              <a:t> | Plaintes par fournisseur</a:t>
            </a:r>
            <a:endParaRPr lang="fr-FR" sz="2400" b="1" dirty="0">
              <a:solidFill>
                <a:srgbClr val="0067A2"/>
              </a:solidFill>
              <a:ea typeface="+mn-ea"/>
              <a:cs typeface="+mn-cs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18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4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3" name="Grafiek 2">
            <a:extLst>
              <a:ext uri="{FF2B5EF4-FFF2-40B4-BE49-F238E27FC236}">
                <a16:creationId xmlns:a16="http://schemas.microsoft.com/office/drawing/2014/main" id="{7C948C04-82B7-4A33-837C-E5622BB6E6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06229"/>
              </p:ext>
            </p:extLst>
          </p:nvPr>
        </p:nvGraphicFramePr>
        <p:xfrm>
          <a:off x="0" y="645490"/>
          <a:ext cx="9137336" cy="5291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57DE8477-BA21-4E7C-A243-8CEA68391B3F}" type="slidenum">
              <a:rPr lang="fr-FR" sz="1800" smtClean="0"/>
              <a:pPr/>
              <a:t>40</a:t>
            </a:fld>
            <a:endParaRPr lang="fr-FR" sz="1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15516" y="9722"/>
            <a:ext cx="8712968" cy="4154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2100" b="1">
                <a:solidFill>
                  <a:srgbClr val="0067A2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BE" dirty="0" err="1">
                <a:latin typeface="+mj-lt"/>
              </a:rPr>
              <a:t>Prijswijziging</a:t>
            </a:r>
            <a:r>
              <a:rPr lang="fr-BE" dirty="0">
                <a:latin typeface="+mj-lt"/>
              </a:rPr>
              <a:t> | Changement des prix (3107 plaintes)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0" y="6136421"/>
            <a:ext cx="7993776" cy="735815"/>
            <a:chOff x="0" y="6136421"/>
            <a:chExt cx="7993776" cy="735815"/>
          </a:xfrm>
        </p:grpSpPr>
        <p:pic>
          <p:nvPicPr>
            <p:cNvPr id="23" name="Picture 2" descr="C:\Documents and Settings\Custinne_Bertrand\Bureau\MEDIATEUR\Logos\Ombu_Med_rvb_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76156" y="6257021"/>
              <a:ext cx="2017620" cy="520351"/>
            </a:xfrm>
            <a:prstGeom prst="rect">
              <a:avLst/>
            </a:prstGeom>
            <a:noFill/>
          </p:spPr>
        </p:pic>
        <p:grpSp>
          <p:nvGrpSpPr>
            <p:cNvPr id="24" name="Groupe 23"/>
            <p:cNvGrpSpPr/>
            <p:nvPr/>
          </p:nvGrpSpPr>
          <p:grpSpPr>
            <a:xfrm>
              <a:off x="0" y="6136421"/>
              <a:ext cx="5436096" cy="735815"/>
              <a:chOff x="0" y="6109817"/>
              <a:chExt cx="5632640" cy="762419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6109817"/>
                <a:ext cx="642128" cy="756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9042" y="6120671"/>
                <a:ext cx="987769" cy="751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3728" y="6120671"/>
                <a:ext cx="989602" cy="750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328" y="6116781"/>
                <a:ext cx="1006962" cy="755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1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1200" y="6111142"/>
                <a:ext cx="1041440" cy="75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110634"/>
                <a:ext cx="985760" cy="747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" name="Rechthoek 4"/>
          <p:cNvSpPr/>
          <p:nvPr/>
        </p:nvSpPr>
        <p:spPr>
          <a:xfrm>
            <a:off x="5105546" y="2339369"/>
            <a:ext cx="1707746" cy="222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Tekstvak 2"/>
          <p:cNvSpPr txBox="1">
            <a:spLocks noChangeArrowheads="1"/>
          </p:cNvSpPr>
          <p:nvPr/>
        </p:nvSpPr>
        <p:spPr bwMode="auto">
          <a:xfrm>
            <a:off x="5105546" y="2339369"/>
            <a:ext cx="1573076" cy="222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18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40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2" name="Graphique 2">
            <a:extLst>
              <a:ext uri="{FF2B5EF4-FFF2-40B4-BE49-F238E27FC236}">
                <a16:creationId xmlns:a16="http://schemas.microsoft.com/office/drawing/2014/main" id="{D1CCB35E-800D-41C2-A459-0FC1E3BDF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096178"/>
              </p:ext>
            </p:extLst>
          </p:nvPr>
        </p:nvGraphicFramePr>
        <p:xfrm>
          <a:off x="0" y="579307"/>
          <a:ext cx="9216516" cy="5566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1991721283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mtClean="0"/>
              <a:pPr/>
              <a:t>41</a:t>
            </a:fld>
            <a:endParaRPr lang="fr-FR"/>
          </a:p>
        </p:txBody>
      </p:sp>
      <p:sp>
        <p:nvSpPr>
          <p:cNvPr id="5" name="ZoneTexte 11"/>
          <p:cNvSpPr txBox="1">
            <a:spLocks noGrp="1"/>
          </p:cNvSpPr>
          <p:nvPr>
            <p:ph type="title"/>
          </p:nvPr>
        </p:nvSpPr>
        <p:spPr>
          <a:xfrm>
            <a:off x="0" y="20162"/>
            <a:ext cx="9144000" cy="4154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fr-BE" sz="2100" b="1" dirty="0" err="1">
                <a:solidFill>
                  <a:srgbClr val="0067A2"/>
                </a:solidFill>
                <a:ea typeface="+mn-ea"/>
                <a:cs typeface="+mn-cs"/>
              </a:rPr>
              <a:t>Administratieve</a:t>
            </a:r>
            <a:r>
              <a:rPr lang="fr-BE" sz="2100" b="1" dirty="0">
                <a:solidFill>
                  <a:srgbClr val="0067A2"/>
                </a:solidFill>
                <a:ea typeface="+mn-ea"/>
                <a:cs typeface="+mn-cs"/>
              </a:rPr>
              <a:t> </a:t>
            </a:r>
            <a:r>
              <a:rPr lang="fr-BE" sz="2100" b="1" dirty="0" err="1">
                <a:solidFill>
                  <a:srgbClr val="0067A2"/>
                </a:solidFill>
                <a:ea typeface="+mn-ea"/>
                <a:cs typeface="+mn-cs"/>
              </a:rPr>
              <a:t>kosten</a:t>
            </a:r>
            <a:r>
              <a:rPr lang="fr-BE" sz="2100" b="1" dirty="0">
                <a:solidFill>
                  <a:srgbClr val="0067A2"/>
                </a:solidFill>
                <a:ea typeface="+mn-ea"/>
                <a:cs typeface="+mn-cs"/>
              </a:rPr>
              <a:t> | Coûts administratifs (1265 </a:t>
            </a:r>
            <a:r>
              <a:rPr lang="fr-BE" sz="2100" b="1" dirty="0" err="1">
                <a:solidFill>
                  <a:srgbClr val="0067A2"/>
                </a:solidFill>
                <a:ea typeface="+mn-ea"/>
                <a:cs typeface="+mn-cs"/>
              </a:rPr>
              <a:t>klachten</a:t>
            </a:r>
            <a:r>
              <a:rPr lang="fr-BE" sz="2100" b="1" dirty="0">
                <a:solidFill>
                  <a:srgbClr val="0067A2"/>
                </a:solidFill>
                <a:ea typeface="+mn-ea"/>
                <a:cs typeface="+mn-cs"/>
              </a:rPr>
              <a:t>)</a:t>
            </a:r>
          </a:p>
        </p:txBody>
      </p:sp>
      <p:grpSp>
        <p:nvGrpSpPr>
          <p:cNvPr id="16" name="Groupe 21"/>
          <p:cNvGrpSpPr/>
          <p:nvPr/>
        </p:nvGrpSpPr>
        <p:grpSpPr>
          <a:xfrm>
            <a:off x="0" y="6136421"/>
            <a:ext cx="7993776" cy="735815"/>
            <a:chOff x="0" y="6136421"/>
            <a:chExt cx="7993776" cy="735815"/>
          </a:xfrm>
        </p:grpSpPr>
        <p:pic>
          <p:nvPicPr>
            <p:cNvPr id="17" name="Picture 2" descr="C:\Documents and Settings\Custinne_Bertrand\Bureau\MEDIATEUR\Logos\Ombu_Med_rvb_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76156" y="6257021"/>
              <a:ext cx="2017620" cy="520351"/>
            </a:xfrm>
            <a:prstGeom prst="rect">
              <a:avLst/>
            </a:prstGeom>
            <a:noFill/>
          </p:spPr>
        </p:pic>
        <p:grpSp>
          <p:nvGrpSpPr>
            <p:cNvPr id="18" name="Groupe 23"/>
            <p:cNvGrpSpPr/>
            <p:nvPr/>
          </p:nvGrpSpPr>
          <p:grpSpPr>
            <a:xfrm>
              <a:off x="0" y="6136421"/>
              <a:ext cx="5436096" cy="735815"/>
              <a:chOff x="0" y="6109817"/>
              <a:chExt cx="5632640" cy="762419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6109817"/>
                <a:ext cx="642128" cy="756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9042" y="6120671"/>
                <a:ext cx="987769" cy="751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3728" y="6120671"/>
                <a:ext cx="989602" cy="750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328" y="6116781"/>
                <a:ext cx="1006962" cy="755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1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1200" y="6111142"/>
                <a:ext cx="1041440" cy="75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110634"/>
                <a:ext cx="985760" cy="747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25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41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2" name="Graphique 2">
            <a:extLst>
              <a:ext uri="{FF2B5EF4-FFF2-40B4-BE49-F238E27FC236}">
                <a16:creationId xmlns:a16="http://schemas.microsoft.com/office/drawing/2014/main" id="{77196AEF-A236-4D14-8F82-FD3D784161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363400"/>
              </p:ext>
            </p:extLst>
          </p:nvPr>
        </p:nvGraphicFramePr>
        <p:xfrm>
          <a:off x="0" y="759696"/>
          <a:ext cx="9144000" cy="538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3122276102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mtClean="0"/>
              <a:pPr/>
              <a:t>42</a:t>
            </a:fld>
            <a:endParaRPr lang="fr-FR"/>
          </a:p>
        </p:txBody>
      </p:sp>
      <p:sp>
        <p:nvSpPr>
          <p:cNvPr id="5" name="ZoneTexte 11"/>
          <p:cNvSpPr txBox="1">
            <a:spLocks noGrp="1"/>
          </p:cNvSpPr>
          <p:nvPr>
            <p:ph type="title"/>
          </p:nvPr>
        </p:nvSpPr>
        <p:spPr>
          <a:xfrm>
            <a:off x="0" y="7595"/>
            <a:ext cx="9144000" cy="4154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fr-BE" sz="2100" b="1" dirty="0" err="1">
                <a:solidFill>
                  <a:srgbClr val="0067A2"/>
                </a:solidFill>
                <a:ea typeface="+mn-ea"/>
                <a:cs typeface="+mn-cs"/>
              </a:rPr>
              <a:t>Afbetalingsplannen</a:t>
            </a:r>
            <a:r>
              <a:rPr lang="fr-BE" sz="2100" b="1" dirty="0">
                <a:solidFill>
                  <a:srgbClr val="0067A2"/>
                </a:solidFill>
                <a:ea typeface="+mn-ea"/>
                <a:cs typeface="+mn-cs"/>
              </a:rPr>
              <a:t> | Plans de paiement (469 plaintes)</a:t>
            </a:r>
          </a:p>
        </p:txBody>
      </p:sp>
      <p:grpSp>
        <p:nvGrpSpPr>
          <p:cNvPr id="16" name="Groupe 21"/>
          <p:cNvGrpSpPr/>
          <p:nvPr/>
        </p:nvGrpSpPr>
        <p:grpSpPr>
          <a:xfrm>
            <a:off x="0" y="6136421"/>
            <a:ext cx="7993776" cy="735815"/>
            <a:chOff x="0" y="6136421"/>
            <a:chExt cx="7993776" cy="735815"/>
          </a:xfrm>
        </p:grpSpPr>
        <p:pic>
          <p:nvPicPr>
            <p:cNvPr id="17" name="Picture 2" descr="C:\Documents and Settings\Custinne_Bertrand\Bureau\MEDIATEUR\Logos\Ombu_Med_rvb_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76156" y="6257021"/>
              <a:ext cx="2017620" cy="520351"/>
            </a:xfrm>
            <a:prstGeom prst="rect">
              <a:avLst/>
            </a:prstGeom>
            <a:noFill/>
          </p:spPr>
        </p:pic>
        <p:grpSp>
          <p:nvGrpSpPr>
            <p:cNvPr id="18" name="Groupe 23"/>
            <p:cNvGrpSpPr/>
            <p:nvPr/>
          </p:nvGrpSpPr>
          <p:grpSpPr>
            <a:xfrm>
              <a:off x="0" y="6136421"/>
              <a:ext cx="5436096" cy="735815"/>
              <a:chOff x="0" y="6109817"/>
              <a:chExt cx="5632640" cy="762419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6109817"/>
                <a:ext cx="642128" cy="756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9042" y="6120671"/>
                <a:ext cx="987769" cy="751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3728" y="6120671"/>
                <a:ext cx="989602" cy="750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328" y="6116781"/>
                <a:ext cx="1006962" cy="755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1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1200" y="6111142"/>
                <a:ext cx="1041440" cy="75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110634"/>
                <a:ext cx="985760" cy="747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25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42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2" name="Graphique 2">
            <a:extLst>
              <a:ext uri="{FF2B5EF4-FFF2-40B4-BE49-F238E27FC236}">
                <a16:creationId xmlns:a16="http://schemas.microsoft.com/office/drawing/2014/main" id="{F4F58FD5-8A94-4716-AEDF-BC818BC8E8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9232085"/>
              </p:ext>
            </p:extLst>
          </p:nvPr>
        </p:nvGraphicFramePr>
        <p:xfrm>
          <a:off x="107504" y="550814"/>
          <a:ext cx="9036496" cy="5591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1933566984"/>
      </p:ext>
    </p:extLst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mtClean="0"/>
              <a:pPr/>
              <a:t>43</a:t>
            </a:fld>
            <a:endParaRPr lang="fr-FR"/>
          </a:p>
        </p:txBody>
      </p:sp>
      <p:sp>
        <p:nvSpPr>
          <p:cNvPr id="5" name="ZoneTexte 11"/>
          <p:cNvSpPr txBox="1">
            <a:spLocks noGrp="1"/>
          </p:cNvSpPr>
          <p:nvPr>
            <p:ph type="title"/>
          </p:nvPr>
        </p:nvSpPr>
        <p:spPr>
          <a:xfrm>
            <a:off x="9152" y="907"/>
            <a:ext cx="9144000" cy="73866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fr-BE" sz="2100" b="1" dirty="0" err="1">
                <a:solidFill>
                  <a:srgbClr val="0067A2"/>
                </a:solidFill>
                <a:ea typeface="+mn-ea"/>
                <a:cs typeface="+mn-cs"/>
              </a:rPr>
              <a:t>Kredietnota</a:t>
            </a:r>
            <a:r>
              <a:rPr lang="fr-BE" sz="2100" b="1" dirty="0">
                <a:solidFill>
                  <a:srgbClr val="0067A2"/>
                </a:solidFill>
                <a:ea typeface="+mn-ea"/>
                <a:cs typeface="+mn-cs"/>
              </a:rPr>
              <a:t> – </a:t>
            </a:r>
            <a:r>
              <a:rPr lang="fr-BE" sz="2100" b="1" dirty="0" err="1">
                <a:solidFill>
                  <a:srgbClr val="0067A2"/>
                </a:solidFill>
                <a:ea typeface="+mn-ea"/>
                <a:cs typeface="+mn-cs"/>
              </a:rPr>
              <a:t>terugbetaling</a:t>
            </a:r>
            <a:r>
              <a:rPr lang="fr-BE" sz="2100" b="1" dirty="0">
                <a:solidFill>
                  <a:srgbClr val="0067A2"/>
                </a:solidFill>
                <a:ea typeface="+mn-ea"/>
                <a:cs typeface="+mn-cs"/>
              </a:rPr>
              <a:t> | </a:t>
            </a:r>
            <a:br>
              <a:rPr lang="fr-BE" sz="2100" b="1" dirty="0">
                <a:solidFill>
                  <a:srgbClr val="0067A2"/>
                </a:solidFill>
                <a:ea typeface="+mn-ea"/>
                <a:cs typeface="+mn-cs"/>
              </a:rPr>
            </a:br>
            <a:r>
              <a:rPr lang="fr-BE" sz="2100" b="1" dirty="0">
                <a:solidFill>
                  <a:srgbClr val="0067A2"/>
                </a:solidFill>
                <a:ea typeface="+mn-ea"/>
                <a:cs typeface="+mn-cs"/>
              </a:rPr>
              <a:t>Note de crédit – remboursement (1484 </a:t>
            </a:r>
            <a:r>
              <a:rPr lang="fr-BE" sz="2100" b="1" dirty="0" err="1">
                <a:solidFill>
                  <a:srgbClr val="0067A2"/>
                </a:solidFill>
                <a:ea typeface="+mn-ea"/>
                <a:cs typeface="+mn-cs"/>
              </a:rPr>
              <a:t>klachten</a:t>
            </a:r>
            <a:r>
              <a:rPr lang="fr-BE" sz="2100" b="1" dirty="0">
                <a:solidFill>
                  <a:srgbClr val="0067A2"/>
                </a:solidFill>
                <a:ea typeface="+mn-ea"/>
                <a:cs typeface="+mn-cs"/>
              </a:rPr>
              <a:t>) </a:t>
            </a:r>
          </a:p>
        </p:txBody>
      </p:sp>
      <p:grpSp>
        <p:nvGrpSpPr>
          <p:cNvPr id="16" name="Groupe 21"/>
          <p:cNvGrpSpPr/>
          <p:nvPr/>
        </p:nvGrpSpPr>
        <p:grpSpPr>
          <a:xfrm>
            <a:off x="0" y="6136421"/>
            <a:ext cx="7993776" cy="735815"/>
            <a:chOff x="0" y="6136421"/>
            <a:chExt cx="7993776" cy="735815"/>
          </a:xfrm>
        </p:grpSpPr>
        <p:pic>
          <p:nvPicPr>
            <p:cNvPr id="17" name="Picture 2" descr="C:\Documents and Settings\Custinne_Bertrand\Bureau\MEDIATEUR\Logos\Ombu_Med_rvb_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76156" y="6257021"/>
              <a:ext cx="2017620" cy="520351"/>
            </a:xfrm>
            <a:prstGeom prst="rect">
              <a:avLst/>
            </a:prstGeom>
            <a:noFill/>
          </p:spPr>
        </p:pic>
        <p:grpSp>
          <p:nvGrpSpPr>
            <p:cNvPr id="18" name="Groupe 23"/>
            <p:cNvGrpSpPr/>
            <p:nvPr/>
          </p:nvGrpSpPr>
          <p:grpSpPr>
            <a:xfrm>
              <a:off x="0" y="6136421"/>
              <a:ext cx="5436096" cy="735815"/>
              <a:chOff x="0" y="6109817"/>
              <a:chExt cx="5632640" cy="762419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6109817"/>
                <a:ext cx="642128" cy="756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9042" y="6120671"/>
                <a:ext cx="987769" cy="751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3728" y="6120671"/>
                <a:ext cx="989602" cy="750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328" y="6116781"/>
                <a:ext cx="1006962" cy="755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1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1200" y="6111142"/>
                <a:ext cx="1041440" cy="75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110634"/>
                <a:ext cx="985760" cy="747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25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43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2" name="Graphique 2">
            <a:extLst>
              <a:ext uri="{FF2B5EF4-FFF2-40B4-BE49-F238E27FC236}">
                <a16:creationId xmlns:a16="http://schemas.microsoft.com/office/drawing/2014/main" id="{EE791EBB-65DE-41CB-BF42-F3A8E3FF48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185112"/>
              </p:ext>
            </p:extLst>
          </p:nvPr>
        </p:nvGraphicFramePr>
        <p:xfrm>
          <a:off x="0" y="794938"/>
          <a:ext cx="9144000" cy="5346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1700489808"/>
      </p:ext>
    </p:extLst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57DE8477-BA21-4E7C-A243-8CEA68391B3F}" type="slidenum">
              <a:rPr lang="fr-FR" sz="1800" smtClean="0"/>
              <a:pPr/>
              <a:t>44</a:t>
            </a:fld>
            <a:endParaRPr lang="fr-FR" sz="1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-13084" y="2328"/>
            <a:ext cx="9170168" cy="4154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2100" b="1">
                <a:solidFill>
                  <a:srgbClr val="0067A2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BE" dirty="0" err="1">
                <a:latin typeface="+mj-lt"/>
              </a:rPr>
              <a:t>Geen</a:t>
            </a:r>
            <a:r>
              <a:rPr lang="fr-BE" dirty="0">
                <a:latin typeface="+mj-lt"/>
              </a:rPr>
              <a:t> of </a:t>
            </a:r>
            <a:r>
              <a:rPr lang="fr-BE" dirty="0" err="1">
                <a:latin typeface="+mj-lt"/>
              </a:rPr>
              <a:t>laattijdige</a:t>
            </a:r>
            <a:r>
              <a:rPr lang="fr-BE" dirty="0">
                <a:latin typeface="+mj-lt"/>
              </a:rPr>
              <a:t> </a:t>
            </a:r>
            <a:r>
              <a:rPr lang="fr-BE" dirty="0" err="1">
                <a:latin typeface="+mj-lt"/>
              </a:rPr>
              <a:t>factuur</a:t>
            </a:r>
            <a:r>
              <a:rPr lang="fr-BE" dirty="0">
                <a:latin typeface="+mj-lt"/>
              </a:rPr>
              <a:t> | Pas de facture ou facture tardive (2950 plaintes)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0" y="6136421"/>
            <a:ext cx="7993776" cy="735815"/>
            <a:chOff x="0" y="6136421"/>
            <a:chExt cx="7993776" cy="735815"/>
          </a:xfrm>
        </p:grpSpPr>
        <p:pic>
          <p:nvPicPr>
            <p:cNvPr id="23" name="Picture 2" descr="C:\Documents and Settings\Custinne_Bertrand\Bureau\MEDIATEUR\Logos\Ombu_Med_rvb_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76156" y="6257021"/>
              <a:ext cx="2017620" cy="520351"/>
            </a:xfrm>
            <a:prstGeom prst="rect">
              <a:avLst/>
            </a:prstGeom>
            <a:noFill/>
          </p:spPr>
        </p:pic>
        <p:grpSp>
          <p:nvGrpSpPr>
            <p:cNvPr id="24" name="Groupe 23"/>
            <p:cNvGrpSpPr/>
            <p:nvPr/>
          </p:nvGrpSpPr>
          <p:grpSpPr>
            <a:xfrm>
              <a:off x="0" y="6136421"/>
              <a:ext cx="5436096" cy="735815"/>
              <a:chOff x="0" y="6109817"/>
              <a:chExt cx="5632640" cy="762419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6109817"/>
                <a:ext cx="642128" cy="756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9042" y="6120671"/>
                <a:ext cx="987769" cy="751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3728" y="6120671"/>
                <a:ext cx="989602" cy="750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328" y="6116781"/>
                <a:ext cx="1006962" cy="755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1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1200" y="6111142"/>
                <a:ext cx="1041440" cy="75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110634"/>
                <a:ext cx="985760" cy="747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" name="Rechthoek 4"/>
          <p:cNvSpPr/>
          <p:nvPr/>
        </p:nvSpPr>
        <p:spPr>
          <a:xfrm>
            <a:off x="5105546" y="2339369"/>
            <a:ext cx="1707746" cy="222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Tekstvak 2"/>
          <p:cNvSpPr txBox="1">
            <a:spLocks noChangeArrowheads="1"/>
          </p:cNvSpPr>
          <p:nvPr/>
        </p:nvSpPr>
        <p:spPr bwMode="auto">
          <a:xfrm>
            <a:off x="5105546" y="2339369"/>
            <a:ext cx="1573076" cy="222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18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44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2" name="Graphique 2">
            <a:extLst>
              <a:ext uri="{FF2B5EF4-FFF2-40B4-BE49-F238E27FC236}">
                <a16:creationId xmlns:a16="http://schemas.microsoft.com/office/drawing/2014/main" id="{DF383853-36AD-4DC5-957B-006A038D01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4365505"/>
              </p:ext>
            </p:extLst>
          </p:nvPr>
        </p:nvGraphicFramePr>
        <p:xfrm>
          <a:off x="0" y="545547"/>
          <a:ext cx="9144000" cy="5579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1093262214"/>
      </p:ext>
    </p:extLst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mtClean="0"/>
              <a:pPr/>
              <a:t>45</a:t>
            </a:fld>
            <a:endParaRPr lang="fr-FR"/>
          </a:p>
        </p:txBody>
      </p:sp>
      <p:sp>
        <p:nvSpPr>
          <p:cNvPr id="5" name="ZoneTexte 11"/>
          <p:cNvSpPr txBox="1">
            <a:spLocks noGrp="1"/>
          </p:cNvSpPr>
          <p:nvPr>
            <p:ph type="title"/>
          </p:nvPr>
        </p:nvSpPr>
        <p:spPr>
          <a:xfrm>
            <a:off x="-11662" y="0"/>
            <a:ext cx="9144000" cy="4154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fr-BE" sz="2100" b="1" dirty="0" err="1">
                <a:solidFill>
                  <a:srgbClr val="0067A2"/>
                </a:solidFill>
                <a:ea typeface="+mn-ea"/>
                <a:cs typeface="+mn-cs"/>
              </a:rPr>
              <a:t>Ongewenste</a:t>
            </a:r>
            <a:r>
              <a:rPr lang="fr-BE" sz="2100" b="1" dirty="0">
                <a:solidFill>
                  <a:srgbClr val="0067A2"/>
                </a:solidFill>
                <a:ea typeface="+mn-ea"/>
                <a:cs typeface="+mn-cs"/>
              </a:rPr>
              <a:t> switch | Switch non souhaité (2151 </a:t>
            </a:r>
            <a:r>
              <a:rPr lang="fr-BE" sz="2100" b="1" dirty="0" err="1">
                <a:solidFill>
                  <a:srgbClr val="0067A2"/>
                </a:solidFill>
                <a:ea typeface="+mn-ea"/>
                <a:cs typeface="+mn-cs"/>
              </a:rPr>
              <a:t>klachten</a:t>
            </a:r>
            <a:r>
              <a:rPr lang="fr-BE" sz="2100" b="1" dirty="0">
                <a:solidFill>
                  <a:srgbClr val="0067A2"/>
                </a:solidFill>
                <a:ea typeface="+mn-ea"/>
                <a:cs typeface="+mn-cs"/>
              </a:rPr>
              <a:t>)</a:t>
            </a:r>
          </a:p>
        </p:txBody>
      </p:sp>
      <p:grpSp>
        <p:nvGrpSpPr>
          <p:cNvPr id="16" name="Groupe 21"/>
          <p:cNvGrpSpPr/>
          <p:nvPr/>
        </p:nvGrpSpPr>
        <p:grpSpPr>
          <a:xfrm>
            <a:off x="0" y="6136421"/>
            <a:ext cx="7993776" cy="735815"/>
            <a:chOff x="0" y="6136421"/>
            <a:chExt cx="7993776" cy="735815"/>
          </a:xfrm>
        </p:grpSpPr>
        <p:pic>
          <p:nvPicPr>
            <p:cNvPr id="17" name="Picture 2" descr="C:\Documents and Settings\Custinne_Bertrand\Bureau\MEDIATEUR\Logos\Ombu_Med_rvb_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76156" y="6257021"/>
              <a:ext cx="2017620" cy="520351"/>
            </a:xfrm>
            <a:prstGeom prst="rect">
              <a:avLst/>
            </a:prstGeom>
            <a:noFill/>
          </p:spPr>
        </p:pic>
        <p:grpSp>
          <p:nvGrpSpPr>
            <p:cNvPr id="18" name="Groupe 23"/>
            <p:cNvGrpSpPr/>
            <p:nvPr/>
          </p:nvGrpSpPr>
          <p:grpSpPr>
            <a:xfrm>
              <a:off x="0" y="6136421"/>
              <a:ext cx="5436096" cy="735815"/>
              <a:chOff x="0" y="6109817"/>
              <a:chExt cx="5632640" cy="762419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6109817"/>
                <a:ext cx="642128" cy="756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9042" y="6120671"/>
                <a:ext cx="987769" cy="751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3728" y="6120671"/>
                <a:ext cx="989602" cy="750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328" y="6116781"/>
                <a:ext cx="1006962" cy="755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1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1200" y="6111142"/>
                <a:ext cx="1041440" cy="75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110634"/>
                <a:ext cx="985760" cy="747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25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45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2" name="Graphique 2">
            <a:extLst>
              <a:ext uri="{FF2B5EF4-FFF2-40B4-BE49-F238E27FC236}">
                <a16:creationId xmlns:a16="http://schemas.microsoft.com/office/drawing/2014/main" id="{9076ED89-7A50-4ECC-A30A-08C578EFC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986727"/>
              </p:ext>
            </p:extLst>
          </p:nvPr>
        </p:nvGraphicFramePr>
        <p:xfrm>
          <a:off x="0" y="587181"/>
          <a:ext cx="9132338" cy="552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3505167770"/>
      </p:ext>
    </p:extLst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C4A20D-23EF-525D-1208-D790A199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200" b="1" dirty="0" err="1">
                <a:solidFill>
                  <a:schemeClr val="accent1">
                    <a:lumMod val="75000"/>
                  </a:schemeClr>
                </a:solidFill>
              </a:rPr>
              <a:t>Mystery</a:t>
            </a:r>
            <a:r>
              <a:rPr lang="nl-BE" sz="2200" b="1" dirty="0">
                <a:solidFill>
                  <a:schemeClr val="accent1">
                    <a:lumMod val="75000"/>
                  </a:schemeClr>
                </a:solidFill>
              </a:rPr>
              <a:t> switch (1042 klachten/</a:t>
            </a:r>
            <a:r>
              <a:rPr lang="nl-BE" sz="2200" b="1" dirty="0" err="1">
                <a:solidFill>
                  <a:schemeClr val="accent1">
                    <a:lumMod val="75000"/>
                  </a:schemeClr>
                </a:solidFill>
              </a:rPr>
              <a:t>plaintes</a:t>
            </a:r>
            <a:r>
              <a:rPr lang="nl-BE" sz="22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br>
              <a:rPr lang="nl-BE" b="1" dirty="0"/>
            </a:br>
            <a:endParaRPr lang="nl-BE" b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AF527A0-CE15-523B-EEA3-7FFF6B14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mtClean="0"/>
              <a:pPr/>
              <a:t>46</a:t>
            </a:fld>
            <a:endParaRPr lang="fr-FR"/>
          </a:p>
        </p:txBody>
      </p:sp>
      <p:graphicFrame>
        <p:nvGraphicFramePr>
          <p:cNvPr id="5" name="Graphique 3">
            <a:extLst>
              <a:ext uri="{FF2B5EF4-FFF2-40B4-BE49-F238E27FC236}">
                <a16:creationId xmlns:a16="http://schemas.microsoft.com/office/drawing/2014/main" id="{493390C9-A786-4062-8B91-CAD68E5C217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5703611"/>
      </p:ext>
    </p:extLst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mtClean="0"/>
              <a:pPr/>
              <a:t>47</a:t>
            </a:fld>
            <a:endParaRPr lang="fr-FR"/>
          </a:p>
        </p:txBody>
      </p:sp>
      <p:sp>
        <p:nvSpPr>
          <p:cNvPr id="5" name="ZoneTexte 11"/>
          <p:cNvSpPr txBox="1">
            <a:spLocks noGrp="1"/>
          </p:cNvSpPr>
          <p:nvPr>
            <p:ph type="title"/>
          </p:nvPr>
        </p:nvSpPr>
        <p:spPr>
          <a:xfrm>
            <a:off x="-11662" y="0"/>
            <a:ext cx="9144000" cy="4154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fr-BE" sz="2100" b="1" dirty="0" err="1">
                <a:solidFill>
                  <a:srgbClr val="0067A2"/>
                </a:solidFill>
                <a:ea typeface="+mn-ea"/>
                <a:cs typeface="+mn-cs"/>
              </a:rPr>
              <a:t>Laattijdige</a:t>
            </a:r>
            <a:r>
              <a:rPr lang="fr-BE" sz="2100" b="1" dirty="0">
                <a:solidFill>
                  <a:srgbClr val="0067A2"/>
                </a:solidFill>
                <a:ea typeface="+mn-ea"/>
                <a:cs typeface="+mn-cs"/>
              </a:rPr>
              <a:t> switch | Switch délai ou retard (2322 </a:t>
            </a:r>
            <a:r>
              <a:rPr lang="fr-BE" sz="2100" b="1" dirty="0" err="1">
                <a:solidFill>
                  <a:srgbClr val="0067A2"/>
                </a:solidFill>
                <a:ea typeface="+mn-ea"/>
                <a:cs typeface="+mn-cs"/>
              </a:rPr>
              <a:t>klachten</a:t>
            </a:r>
            <a:r>
              <a:rPr lang="fr-BE" sz="2100" b="1" dirty="0">
                <a:solidFill>
                  <a:srgbClr val="0067A2"/>
                </a:solidFill>
                <a:ea typeface="+mn-ea"/>
                <a:cs typeface="+mn-cs"/>
              </a:rPr>
              <a:t>)</a:t>
            </a:r>
          </a:p>
        </p:txBody>
      </p:sp>
      <p:grpSp>
        <p:nvGrpSpPr>
          <p:cNvPr id="16" name="Groupe 21"/>
          <p:cNvGrpSpPr/>
          <p:nvPr/>
        </p:nvGrpSpPr>
        <p:grpSpPr>
          <a:xfrm>
            <a:off x="0" y="6136421"/>
            <a:ext cx="7993776" cy="735815"/>
            <a:chOff x="0" y="6136421"/>
            <a:chExt cx="7993776" cy="735815"/>
          </a:xfrm>
        </p:grpSpPr>
        <p:pic>
          <p:nvPicPr>
            <p:cNvPr id="17" name="Picture 2" descr="C:\Documents and Settings\Custinne_Bertrand\Bureau\MEDIATEUR\Logos\Ombu_Med_rvb_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76156" y="6257021"/>
              <a:ext cx="2017620" cy="520351"/>
            </a:xfrm>
            <a:prstGeom prst="rect">
              <a:avLst/>
            </a:prstGeom>
            <a:noFill/>
          </p:spPr>
        </p:pic>
        <p:grpSp>
          <p:nvGrpSpPr>
            <p:cNvPr id="18" name="Groupe 23"/>
            <p:cNvGrpSpPr/>
            <p:nvPr/>
          </p:nvGrpSpPr>
          <p:grpSpPr>
            <a:xfrm>
              <a:off x="0" y="6136421"/>
              <a:ext cx="5436096" cy="735815"/>
              <a:chOff x="0" y="6109817"/>
              <a:chExt cx="5632640" cy="762419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6109817"/>
                <a:ext cx="642128" cy="756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9042" y="6120671"/>
                <a:ext cx="987769" cy="751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3728" y="6120671"/>
                <a:ext cx="989602" cy="750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328" y="6116781"/>
                <a:ext cx="1006962" cy="755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1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1200" y="6111142"/>
                <a:ext cx="1041440" cy="75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110634"/>
                <a:ext cx="985760" cy="747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25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47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BFC48885-5192-4980-94FA-3F7A3A7550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464971"/>
              </p:ext>
            </p:extLst>
          </p:nvPr>
        </p:nvGraphicFramePr>
        <p:xfrm>
          <a:off x="0" y="587181"/>
          <a:ext cx="9132338" cy="550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1927888966"/>
      </p:ext>
    </p:extLst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mtClean="0"/>
              <a:pPr/>
              <a:t>48</a:t>
            </a:fld>
            <a:endParaRPr lang="fr-FR"/>
          </a:p>
        </p:txBody>
      </p:sp>
      <p:sp>
        <p:nvSpPr>
          <p:cNvPr id="5" name="ZoneTexte 11"/>
          <p:cNvSpPr txBox="1">
            <a:spLocks noGrp="1"/>
          </p:cNvSpPr>
          <p:nvPr>
            <p:ph type="title"/>
          </p:nvPr>
        </p:nvSpPr>
        <p:spPr>
          <a:xfrm>
            <a:off x="0" y="-4569"/>
            <a:ext cx="9144000" cy="4154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fr-BE" sz="2100" b="1" dirty="0" err="1">
                <a:solidFill>
                  <a:srgbClr val="0067A2"/>
                </a:solidFill>
                <a:ea typeface="+mn-ea"/>
                <a:cs typeface="+mn-cs"/>
              </a:rPr>
              <a:t>Verbrekingsvergoedingen</a:t>
            </a:r>
            <a:r>
              <a:rPr lang="fr-BE" sz="2100" b="1" dirty="0">
                <a:solidFill>
                  <a:srgbClr val="0067A2"/>
                </a:solidFill>
                <a:ea typeface="+mn-ea"/>
                <a:cs typeface="+mn-cs"/>
              </a:rPr>
              <a:t> | Indemnités de rupture (167 plaintes)</a:t>
            </a:r>
          </a:p>
        </p:txBody>
      </p:sp>
      <p:grpSp>
        <p:nvGrpSpPr>
          <p:cNvPr id="16" name="Groupe 21"/>
          <p:cNvGrpSpPr/>
          <p:nvPr/>
        </p:nvGrpSpPr>
        <p:grpSpPr>
          <a:xfrm>
            <a:off x="0" y="6136421"/>
            <a:ext cx="7993776" cy="735815"/>
            <a:chOff x="0" y="6136421"/>
            <a:chExt cx="7993776" cy="735815"/>
          </a:xfrm>
        </p:grpSpPr>
        <p:pic>
          <p:nvPicPr>
            <p:cNvPr id="17" name="Picture 2" descr="C:\Documents and Settings\Custinne_Bertrand\Bureau\MEDIATEUR\Logos\Ombu_Med_rvb_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76156" y="6257021"/>
              <a:ext cx="2017620" cy="520351"/>
            </a:xfrm>
            <a:prstGeom prst="rect">
              <a:avLst/>
            </a:prstGeom>
            <a:noFill/>
          </p:spPr>
        </p:pic>
        <p:grpSp>
          <p:nvGrpSpPr>
            <p:cNvPr id="18" name="Groupe 23"/>
            <p:cNvGrpSpPr/>
            <p:nvPr/>
          </p:nvGrpSpPr>
          <p:grpSpPr>
            <a:xfrm>
              <a:off x="0" y="6136421"/>
              <a:ext cx="5436096" cy="735815"/>
              <a:chOff x="0" y="6109817"/>
              <a:chExt cx="5632640" cy="762419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6109817"/>
                <a:ext cx="642128" cy="756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9042" y="6120671"/>
                <a:ext cx="987769" cy="751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3728" y="6120671"/>
                <a:ext cx="989602" cy="750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328" y="6116781"/>
                <a:ext cx="1006962" cy="755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1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1200" y="6111142"/>
                <a:ext cx="1041440" cy="75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110634"/>
                <a:ext cx="985760" cy="747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25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48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2" name="Graphique 2">
            <a:extLst>
              <a:ext uri="{FF2B5EF4-FFF2-40B4-BE49-F238E27FC236}">
                <a16:creationId xmlns:a16="http://schemas.microsoft.com/office/drawing/2014/main" id="{24779C2C-879F-4FFA-BABC-CBFEFFB1CB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710660"/>
              </p:ext>
            </p:extLst>
          </p:nvPr>
        </p:nvGraphicFramePr>
        <p:xfrm>
          <a:off x="0" y="656692"/>
          <a:ext cx="9143999" cy="5459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3741144046"/>
      </p:ext>
    </p:extLst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mtClean="0"/>
              <a:pPr/>
              <a:t>49</a:t>
            </a:fld>
            <a:endParaRPr lang="fr-FR"/>
          </a:p>
        </p:txBody>
      </p:sp>
      <p:sp>
        <p:nvSpPr>
          <p:cNvPr id="5" name="ZoneTexte 11"/>
          <p:cNvSpPr txBox="1">
            <a:spLocks noGrp="1"/>
          </p:cNvSpPr>
          <p:nvPr>
            <p:ph type="title"/>
          </p:nvPr>
        </p:nvSpPr>
        <p:spPr>
          <a:xfrm>
            <a:off x="0" y="-4569"/>
            <a:ext cx="9144000" cy="4154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fr-BE" sz="2100" b="1" dirty="0" err="1">
                <a:solidFill>
                  <a:srgbClr val="0067A2"/>
                </a:solidFill>
                <a:ea typeface="+mn-ea"/>
                <a:cs typeface="+mn-cs"/>
              </a:rPr>
              <a:t>Voorschotfacturen</a:t>
            </a:r>
            <a:r>
              <a:rPr lang="fr-BE" sz="2100" b="1" dirty="0">
                <a:solidFill>
                  <a:srgbClr val="0067A2"/>
                </a:solidFill>
                <a:ea typeface="+mn-ea"/>
                <a:cs typeface="+mn-cs"/>
              </a:rPr>
              <a:t> | Factures d’acompte (3274 plaintes)</a:t>
            </a:r>
          </a:p>
        </p:txBody>
      </p:sp>
      <p:grpSp>
        <p:nvGrpSpPr>
          <p:cNvPr id="16" name="Groupe 21"/>
          <p:cNvGrpSpPr/>
          <p:nvPr/>
        </p:nvGrpSpPr>
        <p:grpSpPr>
          <a:xfrm>
            <a:off x="0" y="6136421"/>
            <a:ext cx="7993776" cy="735815"/>
            <a:chOff x="0" y="6136421"/>
            <a:chExt cx="7993776" cy="735815"/>
          </a:xfrm>
        </p:grpSpPr>
        <p:pic>
          <p:nvPicPr>
            <p:cNvPr id="17" name="Picture 2" descr="C:\Documents and Settings\Custinne_Bertrand\Bureau\MEDIATEUR\Logos\Ombu_Med_rvb_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76156" y="6257021"/>
              <a:ext cx="2017620" cy="520351"/>
            </a:xfrm>
            <a:prstGeom prst="rect">
              <a:avLst/>
            </a:prstGeom>
            <a:noFill/>
          </p:spPr>
        </p:pic>
        <p:grpSp>
          <p:nvGrpSpPr>
            <p:cNvPr id="18" name="Groupe 23"/>
            <p:cNvGrpSpPr/>
            <p:nvPr/>
          </p:nvGrpSpPr>
          <p:grpSpPr>
            <a:xfrm>
              <a:off x="0" y="6136421"/>
              <a:ext cx="5436096" cy="735815"/>
              <a:chOff x="0" y="6109817"/>
              <a:chExt cx="5632640" cy="762419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6109817"/>
                <a:ext cx="642128" cy="756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9042" y="6120671"/>
                <a:ext cx="987769" cy="751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3728" y="6120671"/>
                <a:ext cx="989602" cy="750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328" y="6116781"/>
                <a:ext cx="1006962" cy="755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1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1200" y="6111142"/>
                <a:ext cx="1041440" cy="75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110634"/>
                <a:ext cx="985760" cy="747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25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49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67BDB371-7CE9-4A96-B1D3-CF62928282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830296"/>
              </p:ext>
            </p:extLst>
          </p:nvPr>
        </p:nvGraphicFramePr>
        <p:xfrm>
          <a:off x="0" y="582612"/>
          <a:ext cx="9144000" cy="5542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308009433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1870" cy="4154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fr-BE" sz="2100" b="1" dirty="0" err="1">
                <a:solidFill>
                  <a:srgbClr val="0067A2"/>
                </a:solidFill>
                <a:ea typeface="+mn-ea"/>
                <a:cs typeface="+mn-cs"/>
              </a:rPr>
              <a:t>Klachten</a:t>
            </a:r>
            <a:r>
              <a:rPr lang="fr-BE" sz="2100" b="1" dirty="0">
                <a:solidFill>
                  <a:srgbClr val="0067A2"/>
                </a:solidFill>
                <a:ea typeface="+mn-ea"/>
                <a:cs typeface="+mn-cs"/>
              </a:rPr>
              <a:t> versus </a:t>
            </a:r>
            <a:r>
              <a:rPr lang="fr-BE" sz="2100" b="1" dirty="0" err="1">
                <a:solidFill>
                  <a:srgbClr val="0067A2"/>
                </a:solidFill>
                <a:ea typeface="+mn-ea"/>
                <a:cs typeface="+mn-cs"/>
              </a:rPr>
              <a:t>marktaandeel</a:t>
            </a:r>
            <a:r>
              <a:rPr lang="fr-BE" sz="2100" b="1" dirty="0">
                <a:solidFill>
                  <a:srgbClr val="0067A2"/>
                </a:solidFill>
                <a:ea typeface="+mn-ea"/>
                <a:cs typeface="+mn-cs"/>
              </a:rPr>
              <a:t> | Plaintes versus part de marché 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24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5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2" name="Grafiek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540721"/>
              </p:ext>
            </p:extLst>
          </p:nvPr>
        </p:nvGraphicFramePr>
        <p:xfrm>
          <a:off x="71500" y="0"/>
          <a:ext cx="9070370" cy="6073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70870075"/>
      </p:ext>
    </p:extLst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57DE8477-BA21-4E7C-A243-8CEA68391B3F}" type="slidenum">
              <a:rPr lang="fr-FR" sz="1800" smtClean="0"/>
              <a:pPr/>
              <a:t>50</a:t>
            </a:fld>
            <a:endParaRPr lang="fr-FR" sz="1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79512" y="15922"/>
            <a:ext cx="8712968" cy="73866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spcBef>
                <a:spcPct val="0"/>
              </a:spcBef>
              <a:buNone/>
              <a:defRPr sz="2100" b="1">
                <a:solidFill>
                  <a:srgbClr val="0067A2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BE" dirty="0" err="1">
                <a:latin typeface="+mj-lt"/>
              </a:rPr>
              <a:t>Aantal</a:t>
            </a:r>
            <a:r>
              <a:rPr lang="fr-BE" dirty="0">
                <a:latin typeface="+mj-lt"/>
              </a:rPr>
              <a:t> </a:t>
            </a:r>
            <a:r>
              <a:rPr lang="fr-BE" dirty="0" err="1">
                <a:latin typeface="+mj-lt"/>
              </a:rPr>
              <a:t>afgesloten</a:t>
            </a:r>
            <a:r>
              <a:rPr lang="fr-BE" dirty="0">
                <a:latin typeface="+mj-lt"/>
              </a:rPr>
              <a:t> </a:t>
            </a:r>
            <a:r>
              <a:rPr lang="fr-BE" dirty="0" err="1">
                <a:latin typeface="+mj-lt"/>
              </a:rPr>
              <a:t>klachten</a:t>
            </a:r>
            <a:r>
              <a:rPr lang="fr-BE" dirty="0">
                <a:latin typeface="+mj-lt"/>
              </a:rPr>
              <a:t> | </a:t>
            </a:r>
          </a:p>
          <a:p>
            <a:r>
              <a:rPr lang="fr-BE" dirty="0">
                <a:latin typeface="+mj-lt"/>
              </a:rPr>
              <a:t>Nombre de plaintes clôturées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0" y="6136421"/>
            <a:ext cx="7993776" cy="735815"/>
            <a:chOff x="0" y="6136421"/>
            <a:chExt cx="7993776" cy="735815"/>
          </a:xfrm>
        </p:grpSpPr>
        <p:pic>
          <p:nvPicPr>
            <p:cNvPr id="14" name="Picture 2" descr="C:\Documents and Settings\Custinne_Bertrand\Bureau\MEDIATEUR\Logos\Ombu_Med_rvb_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76156" y="6257021"/>
              <a:ext cx="2017620" cy="520351"/>
            </a:xfrm>
            <a:prstGeom prst="rect">
              <a:avLst/>
            </a:prstGeom>
            <a:noFill/>
          </p:spPr>
        </p:pic>
        <p:grpSp>
          <p:nvGrpSpPr>
            <p:cNvPr id="15" name="Groupe 14"/>
            <p:cNvGrpSpPr/>
            <p:nvPr/>
          </p:nvGrpSpPr>
          <p:grpSpPr>
            <a:xfrm>
              <a:off x="0" y="6136421"/>
              <a:ext cx="5436096" cy="735815"/>
              <a:chOff x="0" y="6109817"/>
              <a:chExt cx="5632640" cy="762419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6109817"/>
                <a:ext cx="642128" cy="756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9042" y="6120671"/>
                <a:ext cx="987769" cy="751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3728" y="6120671"/>
                <a:ext cx="989602" cy="750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328" y="6116781"/>
                <a:ext cx="1006962" cy="755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1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1200" y="6111142"/>
                <a:ext cx="1041440" cy="75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110634"/>
                <a:ext cx="985760" cy="747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2" name="Afbeelding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24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50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2" name="Graphique 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37796"/>
              </p:ext>
            </p:extLst>
          </p:nvPr>
        </p:nvGraphicFramePr>
        <p:xfrm>
          <a:off x="0" y="1160748"/>
          <a:ext cx="9144000" cy="4452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1226867277"/>
      </p:ext>
    </p:extLst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mtClean="0"/>
              <a:pPr/>
              <a:t>51</a:t>
            </a:fld>
            <a:endParaRPr lang="fr-FR"/>
          </a:p>
        </p:txBody>
      </p:sp>
      <p:sp>
        <p:nvSpPr>
          <p:cNvPr id="6" name="ZoneTexte 1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73866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fr-BE" sz="2100" b="1" dirty="0" err="1">
                <a:solidFill>
                  <a:srgbClr val="0067A2"/>
                </a:solidFill>
                <a:ea typeface="+mn-ea"/>
                <a:cs typeface="+mn-cs"/>
              </a:rPr>
              <a:t>Resultaat</a:t>
            </a:r>
            <a:r>
              <a:rPr lang="fr-BE" sz="2100" b="1" dirty="0">
                <a:solidFill>
                  <a:srgbClr val="0067A2"/>
                </a:solidFill>
                <a:ea typeface="+mn-ea"/>
                <a:cs typeface="+mn-cs"/>
              </a:rPr>
              <a:t> </a:t>
            </a:r>
            <a:r>
              <a:rPr lang="fr-BE" sz="2100" b="1" dirty="0" err="1">
                <a:solidFill>
                  <a:srgbClr val="0067A2"/>
                </a:solidFill>
                <a:ea typeface="+mn-ea"/>
                <a:cs typeface="+mn-cs"/>
              </a:rPr>
              <a:t>afgesloten</a:t>
            </a:r>
            <a:r>
              <a:rPr lang="fr-BE" sz="2100" b="1" dirty="0">
                <a:solidFill>
                  <a:srgbClr val="0067A2"/>
                </a:solidFill>
                <a:ea typeface="+mn-ea"/>
                <a:cs typeface="+mn-cs"/>
              </a:rPr>
              <a:t> </a:t>
            </a:r>
            <a:r>
              <a:rPr lang="fr-BE" sz="2100" b="1" dirty="0" err="1">
                <a:solidFill>
                  <a:srgbClr val="0067A2"/>
                </a:solidFill>
                <a:ea typeface="+mn-ea"/>
                <a:cs typeface="+mn-cs"/>
              </a:rPr>
              <a:t>klachten</a:t>
            </a:r>
            <a:r>
              <a:rPr lang="fr-BE" sz="2100" b="1" dirty="0">
                <a:solidFill>
                  <a:srgbClr val="0067A2"/>
                </a:solidFill>
                <a:ea typeface="+mn-ea"/>
                <a:cs typeface="+mn-cs"/>
              </a:rPr>
              <a:t> | </a:t>
            </a:r>
          </a:p>
          <a:p>
            <a:r>
              <a:rPr lang="fr-BE" sz="2100" b="1" dirty="0">
                <a:solidFill>
                  <a:srgbClr val="0067A2"/>
                </a:solidFill>
                <a:ea typeface="+mn-ea"/>
                <a:cs typeface="+mn-cs"/>
              </a:rPr>
              <a:t>Résultat plaintes clôturées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0" y="6179553"/>
            <a:ext cx="7993776" cy="735815"/>
            <a:chOff x="0" y="6136421"/>
            <a:chExt cx="7993776" cy="735815"/>
          </a:xfrm>
        </p:grpSpPr>
        <p:pic>
          <p:nvPicPr>
            <p:cNvPr id="8" name="Picture 2" descr="C:\Documents and Settings\Custinne_Bertrand\Bureau\MEDIATEUR\Logos\Ombu_Med_rvb_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76156" y="6257021"/>
              <a:ext cx="2017620" cy="520351"/>
            </a:xfrm>
            <a:prstGeom prst="rect">
              <a:avLst/>
            </a:prstGeom>
            <a:noFill/>
          </p:spPr>
        </p:pic>
        <p:grpSp>
          <p:nvGrpSpPr>
            <p:cNvPr id="9" name="Groupe 8"/>
            <p:cNvGrpSpPr/>
            <p:nvPr/>
          </p:nvGrpSpPr>
          <p:grpSpPr>
            <a:xfrm>
              <a:off x="0" y="6136421"/>
              <a:ext cx="5436096" cy="735815"/>
              <a:chOff x="0" y="6109817"/>
              <a:chExt cx="5632640" cy="762419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6109817"/>
                <a:ext cx="642128" cy="756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9042" y="6120671"/>
                <a:ext cx="987769" cy="751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3728" y="6120671"/>
                <a:ext cx="989602" cy="750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328" y="6116781"/>
                <a:ext cx="1006962" cy="755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1200" y="6111142"/>
                <a:ext cx="1041440" cy="75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110634"/>
                <a:ext cx="985760" cy="747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18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51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24" name="Graphique 5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053716"/>
              </p:ext>
            </p:extLst>
          </p:nvPr>
        </p:nvGraphicFramePr>
        <p:xfrm>
          <a:off x="251520" y="1146594"/>
          <a:ext cx="8748972" cy="4564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1919899152"/>
      </p:ext>
    </p:extLst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57DE8477-BA21-4E7C-A243-8CEA68391B3F}" type="slidenum">
              <a:rPr lang="fr-FR" sz="1800" smtClean="0"/>
              <a:pPr/>
              <a:t>52</a:t>
            </a:fld>
            <a:endParaRPr lang="fr-FR" sz="1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15516" y="0"/>
            <a:ext cx="8712968" cy="4154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spcBef>
                <a:spcPct val="0"/>
              </a:spcBef>
              <a:buNone/>
              <a:defRPr sz="2100" b="1">
                <a:solidFill>
                  <a:srgbClr val="0067A2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BE" dirty="0" err="1">
                <a:latin typeface="+mj-lt"/>
              </a:rPr>
              <a:t>Afgesloten</a:t>
            </a:r>
            <a:r>
              <a:rPr lang="fr-BE" dirty="0">
                <a:latin typeface="+mj-lt"/>
              </a:rPr>
              <a:t> klachten in 2022 | Plaintes clôturées en 2022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37697" y="3301088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nl-BE" sz="2400" b="1" dirty="0">
                <a:latin typeface="+mj-lt"/>
              </a:rPr>
              <a:t>255.445</a:t>
            </a:r>
            <a:r>
              <a:rPr lang="fr-FR" sz="2400" b="1" dirty="0">
                <a:latin typeface="+mj-lt"/>
              </a:rPr>
              <a:t> euros </a:t>
            </a:r>
            <a:r>
              <a:rPr lang="fr-FR" sz="2400" dirty="0">
                <a:latin typeface="+mj-lt"/>
              </a:rPr>
              <a:t>de </a:t>
            </a:r>
            <a:r>
              <a:rPr lang="fr-FR" sz="2400" b="1" dirty="0">
                <a:latin typeface="+mj-lt"/>
              </a:rPr>
              <a:t>compensation</a:t>
            </a:r>
            <a:r>
              <a:rPr lang="fr-FR" sz="2400" dirty="0">
                <a:latin typeface="+mj-lt"/>
              </a:rPr>
              <a:t> ou rectifications soit une moyenne </a:t>
            </a:r>
            <a:r>
              <a:rPr lang="fr-FR" sz="2400" b="1" dirty="0">
                <a:latin typeface="+mj-lt"/>
              </a:rPr>
              <a:t>de </a:t>
            </a:r>
            <a:r>
              <a:rPr lang="nl-BE" sz="2400" b="1" dirty="0">
                <a:latin typeface="+mj-lt"/>
              </a:rPr>
              <a:t>99</a:t>
            </a:r>
            <a:r>
              <a:rPr lang="fr-FR" sz="2400" b="1" dirty="0">
                <a:latin typeface="+mj-lt"/>
              </a:rPr>
              <a:t> euros par plainte recevable clôturée en 2022</a:t>
            </a:r>
            <a:endParaRPr lang="fr-BE" sz="2400" b="1" dirty="0">
              <a:latin typeface="+mj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71600" y="1717088"/>
            <a:ext cx="7200800" cy="1584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nl-BE" sz="2400" b="1" dirty="0">
                <a:latin typeface="+mj-lt"/>
              </a:rPr>
              <a:t>255.445 euro</a:t>
            </a:r>
            <a:r>
              <a:rPr lang="nl-BE" sz="2400" dirty="0">
                <a:latin typeface="+mj-lt"/>
              </a:rPr>
              <a:t> aan </a:t>
            </a:r>
            <a:r>
              <a:rPr lang="nl-BE" sz="2400" b="1" dirty="0">
                <a:latin typeface="+mj-lt"/>
              </a:rPr>
              <a:t>financiële compensaties</a:t>
            </a:r>
            <a:r>
              <a:rPr lang="nl-BE" sz="2400" dirty="0">
                <a:latin typeface="+mj-lt"/>
              </a:rPr>
              <a:t> of rechtzettingen of een gemiddelde </a:t>
            </a:r>
            <a:r>
              <a:rPr lang="nl-BE" sz="2400" b="1" dirty="0">
                <a:latin typeface="+mj-lt"/>
              </a:rPr>
              <a:t>van 99 euro per afgesloten ontvankelijke klacht in 2022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0" y="6136421"/>
            <a:ext cx="7993776" cy="735815"/>
            <a:chOff x="0" y="6136421"/>
            <a:chExt cx="7993776" cy="735815"/>
          </a:xfrm>
        </p:grpSpPr>
        <p:pic>
          <p:nvPicPr>
            <p:cNvPr id="15" name="Picture 2" descr="C:\Documents and Settings\Custinne_Bertrand\Bureau\MEDIATEUR\Logos\Ombu_Med_rvb_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76156" y="6257021"/>
              <a:ext cx="2017620" cy="520351"/>
            </a:xfrm>
            <a:prstGeom prst="rect">
              <a:avLst/>
            </a:prstGeom>
            <a:noFill/>
          </p:spPr>
        </p:pic>
        <p:grpSp>
          <p:nvGrpSpPr>
            <p:cNvPr id="16" name="Groupe 15"/>
            <p:cNvGrpSpPr/>
            <p:nvPr/>
          </p:nvGrpSpPr>
          <p:grpSpPr>
            <a:xfrm>
              <a:off x="0" y="6136421"/>
              <a:ext cx="5436096" cy="735815"/>
              <a:chOff x="0" y="6109817"/>
              <a:chExt cx="5632640" cy="762419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6109817"/>
                <a:ext cx="642128" cy="756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9042" y="6120671"/>
                <a:ext cx="987769" cy="751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3728" y="6120671"/>
                <a:ext cx="989602" cy="750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328" y="6116781"/>
                <a:ext cx="1006962" cy="755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1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1200" y="6111142"/>
                <a:ext cx="1041440" cy="75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110634"/>
                <a:ext cx="985760" cy="747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3" name="Afbeelding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25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52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967242"/>
      </p:ext>
    </p:extLst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104"/>
            <a:ext cx="9144000" cy="584775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nl-BE" sz="3200" b="1" dirty="0">
                <a:solidFill>
                  <a:srgbClr val="0067A2"/>
                </a:solidFill>
                <a:ea typeface="+mn-ea"/>
                <a:cs typeface="+mn-cs"/>
              </a:rPr>
              <a:t>Aanbevelingen 2022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746954"/>
            <a:ext cx="9216516" cy="5333570"/>
          </a:xfrm>
        </p:spPr>
        <p:txBody>
          <a:bodyPr>
            <a:normAutofit fontScale="92500"/>
          </a:bodyPr>
          <a:lstStyle/>
          <a:p>
            <a:r>
              <a:rPr lang="nl-BE" sz="2400" dirty="0">
                <a:latin typeface="+mj-lt"/>
              </a:rPr>
              <a:t>61 aanbevelingen </a:t>
            </a:r>
            <a:r>
              <a:rPr lang="nl-BE" sz="2400" b="1" dirty="0">
                <a:latin typeface="+mj-lt"/>
              </a:rPr>
              <a:t>geformuleerd</a:t>
            </a:r>
            <a:r>
              <a:rPr lang="nl-BE" sz="2400" dirty="0">
                <a:latin typeface="+mj-lt"/>
              </a:rPr>
              <a:t> in 2022</a:t>
            </a:r>
          </a:p>
          <a:p>
            <a:pPr marL="0" indent="0">
              <a:buNone/>
            </a:pPr>
            <a:endParaRPr lang="nl-BE" sz="2400" dirty="0">
              <a:latin typeface="+mj-lt"/>
            </a:endParaRPr>
          </a:p>
          <a:p>
            <a:pPr marL="0" indent="0">
              <a:buNone/>
            </a:pPr>
            <a:r>
              <a:rPr lang="nl-BE" sz="2400" dirty="0">
                <a:latin typeface="+mj-lt"/>
              </a:rPr>
              <a:t>De aanbevelingen hadden betrekking op:</a:t>
            </a:r>
          </a:p>
          <a:p>
            <a:pPr lvl="0"/>
            <a:r>
              <a:rPr lang="nl-BE" sz="2400" dirty="0">
                <a:latin typeface="+mj-lt"/>
              </a:rPr>
              <a:t>aanrekening vaste vergoeding als (verkapte) verbrekingsvergoeding</a:t>
            </a:r>
          </a:p>
          <a:p>
            <a:pPr lvl="0"/>
            <a:r>
              <a:rPr lang="nl-BE" sz="2400" dirty="0">
                <a:latin typeface="+mj-lt"/>
              </a:rPr>
              <a:t>wijziging van energieprijzen</a:t>
            </a:r>
          </a:p>
          <a:p>
            <a:r>
              <a:rPr lang="nl-BE" sz="2400" dirty="0">
                <a:latin typeface="+mj-lt"/>
              </a:rPr>
              <a:t>contractuele voorwaarden en/of precontractuele informatie</a:t>
            </a:r>
          </a:p>
          <a:p>
            <a:r>
              <a:rPr lang="nl-BE" sz="2400" dirty="0">
                <a:latin typeface="+mj-lt"/>
              </a:rPr>
              <a:t>ongewenste leverancierswissels </a:t>
            </a:r>
          </a:p>
          <a:p>
            <a:r>
              <a:rPr lang="nl-BE" sz="2400" dirty="0">
                <a:latin typeface="+mj-lt"/>
              </a:rPr>
              <a:t>tarief voor verbruik zonder contract in Brussel</a:t>
            </a:r>
          </a:p>
          <a:p>
            <a:r>
              <a:rPr lang="nl-BE" sz="2400" dirty="0">
                <a:latin typeface="+mj-lt"/>
              </a:rPr>
              <a:t>verhuizen</a:t>
            </a:r>
          </a:p>
          <a:p>
            <a:r>
              <a:rPr lang="nl-BE" sz="2400" dirty="0">
                <a:latin typeface="+mj-lt"/>
              </a:rPr>
              <a:t>administratieve kosten</a:t>
            </a:r>
          </a:p>
          <a:p>
            <a:r>
              <a:rPr lang="nl-BE" sz="2400" dirty="0">
                <a:latin typeface="+mj-lt"/>
              </a:rPr>
              <a:t>mystery switch</a:t>
            </a:r>
          </a:p>
          <a:p>
            <a:r>
              <a:rPr lang="nl-BE" sz="2400" dirty="0">
                <a:latin typeface="+mj-lt"/>
              </a:rPr>
              <a:t>verbruiken zonder energiecontract ingevolge een verhuis waarbij de nieuwe bewoner wordt beleverd zonder een energiecontract te hebben afgesloten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z="1800" smtClean="0"/>
              <a:pPr/>
              <a:t>53</a:t>
            </a:fld>
            <a:endParaRPr lang="fr-FR" sz="1800" dirty="0"/>
          </a:p>
        </p:txBody>
      </p:sp>
      <p:grpSp>
        <p:nvGrpSpPr>
          <p:cNvPr id="5" name="Groupe 4"/>
          <p:cNvGrpSpPr/>
          <p:nvPr/>
        </p:nvGrpSpPr>
        <p:grpSpPr>
          <a:xfrm>
            <a:off x="0" y="6136421"/>
            <a:ext cx="7993776" cy="735815"/>
            <a:chOff x="0" y="6136421"/>
            <a:chExt cx="7993776" cy="735815"/>
          </a:xfrm>
        </p:grpSpPr>
        <p:pic>
          <p:nvPicPr>
            <p:cNvPr id="6" name="Picture 2" descr="C:\Documents and Settings\Custinne_Bertrand\Bureau\MEDIATEUR\Logos\Ombu_Med_rvb_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76156" y="6257021"/>
              <a:ext cx="2017620" cy="520351"/>
            </a:xfrm>
            <a:prstGeom prst="rect">
              <a:avLst/>
            </a:prstGeom>
            <a:noFill/>
          </p:spPr>
        </p:pic>
        <p:grpSp>
          <p:nvGrpSpPr>
            <p:cNvPr id="7" name="Groupe 6"/>
            <p:cNvGrpSpPr/>
            <p:nvPr/>
          </p:nvGrpSpPr>
          <p:grpSpPr>
            <a:xfrm>
              <a:off x="0" y="6136421"/>
              <a:ext cx="5436096" cy="735815"/>
              <a:chOff x="0" y="6109817"/>
              <a:chExt cx="5632640" cy="762419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6109817"/>
                <a:ext cx="642128" cy="756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9042" y="6120671"/>
                <a:ext cx="987769" cy="751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3728" y="6120671"/>
                <a:ext cx="989602" cy="750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328" y="6116781"/>
                <a:ext cx="1006962" cy="755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1200" y="6111142"/>
                <a:ext cx="1041440" cy="75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110634"/>
                <a:ext cx="985760" cy="747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16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53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553758"/>
      </p:ext>
    </p:extLst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042" y="0"/>
            <a:ext cx="9144000" cy="584775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nl-BE" sz="3200" b="1" dirty="0" err="1">
                <a:solidFill>
                  <a:srgbClr val="0067A2"/>
                </a:solidFill>
                <a:ea typeface="+mn-ea"/>
                <a:cs typeface="+mn-cs"/>
              </a:rPr>
              <a:t>Recommandations</a:t>
            </a:r>
            <a:r>
              <a:rPr lang="nl-BE" sz="3200" b="1" dirty="0">
                <a:solidFill>
                  <a:srgbClr val="0067A2"/>
                </a:solidFill>
                <a:ea typeface="+mn-ea"/>
                <a:cs typeface="+mn-cs"/>
              </a:rPr>
              <a:t> 2022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712497"/>
            <a:ext cx="9144000" cy="5396594"/>
          </a:xfrm>
        </p:spPr>
        <p:txBody>
          <a:bodyPr>
            <a:noAutofit/>
          </a:bodyPr>
          <a:lstStyle/>
          <a:p>
            <a:r>
              <a:rPr lang="nl-BE" sz="2000" dirty="0">
                <a:latin typeface="+mj-lt"/>
              </a:rPr>
              <a:t>61 </a:t>
            </a:r>
            <a:r>
              <a:rPr lang="nl-BE" sz="2000" dirty="0" err="1">
                <a:latin typeface="+mj-lt"/>
              </a:rPr>
              <a:t>recommandations</a:t>
            </a:r>
            <a:r>
              <a:rPr lang="nl-BE" sz="2000" dirty="0">
                <a:latin typeface="+mj-lt"/>
              </a:rPr>
              <a:t> </a:t>
            </a:r>
            <a:r>
              <a:rPr lang="nl-BE" sz="2000" b="1" dirty="0" err="1">
                <a:latin typeface="+mj-lt"/>
              </a:rPr>
              <a:t>formulées</a:t>
            </a:r>
            <a:r>
              <a:rPr lang="nl-BE" sz="2000" dirty="0">
                <a:latin typeface="+mj-lt"/>
              </a:rPr>
              <a:t> en 2022</a:t>
            </a:r>
          </a:p>
          <a:p>
            <a:pPr marL="0" indent="0">
              <a:buNone/>
            </a:pPr>
            <a:endParaRPr lang="fr-FR" sz="2000" dirty="0">
              <a:latin typeface="+mj-lt"/>
            </a:endParaRPr>
          </a:p>
          <a:p>
            <a:pPr marL="0" indent="0">
              <a:buNone/>
            </a:pPr>
            <a:r>
              <a:rPr lang="fr-FR" sz="2000" dirty="0">
                <a:latin typeface="+mj-lt"/>
              </a:rPr>
              <a:t>Ces recommandations concernaient les points ci-dessous: </a:t>
            </a:r>
            <a:endParaRPr lang="fr-BE" sz="2000" dirty="0">
              <a:latin typeface="+mj-lt"/>
            </a:endParaRPr>
          </a:p>
          <a:p>
            <a:pPr lvl="0"/>
            <a:r>
              <a:rPr lang="fr-FR" sz="2000" dirty="0">
                <a:latin typeface="+mj-lt"/>
              </a:rPr>
              <a:t>facturation de la redevance fixe comme indemnité de rupture (dissimulée)</a:t>
            </a:r>
          </a:p>
          <a:p>
            <a:pPr lvl="0"/>
            <a:r>
              <a:rPr lang="fr-FR" sz="2000" dirty="0">
                <a:latin typeface="+mj-lt"/>
              </a:rPr>
              <a:t>changement des prix</a:t>
            </a:r>
          </a:p>
          <a:p>
            <a:r>
              <a:rPr lang="fr-FR" sz="2000" dirty="0">
                <a:latin typeface="+mj-lt"/>
              </a:rPr>
              <a:t>conditions contractuelles et/ou informations précontractuelles </a:t>
            </a:r>
          </a:p>
          <a:p>
            <a:r>
              <a:rPr lang="fr-FR" sz="2000" dirty="0">
                <a:latin typeface="+mj-lt"/>
              </a:rPr>
              <a:t>changements de fournisseur non désirés </a:t>
            </a:r>
          </a:p>
          <a:p>
            <a:r>
              <a:rPr lang="fr-FR" sz="2000" dirty="0">
                <a:latin typeface="+mj-lt"/>
              </a:rPr>
              <a:t>tarif pour consommation sans contrat à Bruxelles</a:t>
            </a:r>
          </a:p>
          <a:p>
            <a:r>
              <a:rPr lang="fr-FR" sz="2000" dirty="0">
                <a:latin typeface="+mj-lt"/>
              </a:rPr>
              <a:t>déménagements</a:t>
            </a:r>
          </a:p>
          <a:p>
            <a:r>
              <a:rPr lang="fr-FR" sz="2000" dirty="0">
                <a:latin typeface="+mj-lt"/>
              </a:rPr>
              <a:t>frais administratifs </a:t>
            </a:r>
          </a:p>
          <a:p>
            <a:r>
              <a:rPr lang="fr-FR" sz="2000" dirty="0">
                <a:latin typeface="+mj-lt"/>
              </a:rPr>
              <a:t>mystery switch</a:t>
            </a:r>
          </a:p>
          <a:p>
            <a:r>
              <a:rPr lang="fr-FR" sz="2000" dirty="0">
                <a:latin typeface="+mj-lt"/>
              </a:rPr>
              <a:t>consommation sans contrat d’énergie suite à un déménagement où le nouvel occupant est approvisionné sans avoir conclu de contrat d’énergie</a:t>
            </a:r>
          </a:p>
          <a:p>
            <a:pPr marL="0" lvl="0" indent="0">
              <a:buNone/>
            </a:pPr>
            <a:br>
              <a:rPr lang="fr-FR" sz="2000" dirty="0">
                <a:latin typeface="+mj-lt"/>
              </a:rPr>
            </a:br>
            <a:endParaRPr lang="nl-BE" sz="2000" dirty="0">
              <a:latin typeface="+mj-lt"/>
            </a:endParaRPr>
          </a:p>
          <a:p>
            <a:endParaRPr lang="nl-BE" sz="2000" dirty="0">
              <a:latin typeface="+mj-lt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mtClean="0"/>
              <a:pPr/>
              <a:t>54</a:t>
            </a:fld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0" y="6136421"/>
            <a:ext cx="7993776" cy="735815"/>
            <a:chOff x="0" y="6136421"/>
            <a:chExt cx="7993776" cy="735815"/>
          </a:xfrm>
        </p:grpSpPr>
        <p:pic>
          <p:nvPicPr>
            <p:cNvPr id="6" name="Picture 2" descr="C:\Documents and Settings\Custinne_Bertrand\Bureau\MEDIATEUR\Logos\Ombu_Med_rvb_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76156" y="6257021"/>
              <a:ext cx="2017620" cy="520351"/>
            </a:xfrm>
            <a:prstGeom prst="rect">
              <a:avLst/>
            </a:prstGeom>
            <a:noFill/>
          </p:spPr>
        </p:pic>
        <p:grpSp>
          <p:nvGrpSpPr>
            <p:cNvPr id="7" name="Groupe 6"/>
            <p:cNvGrpSpPr/>
            <p:nvPr/>
          </p:nvGrpSpPr>
          <p:grpSpPr>
            <a:xfrm>
              <a:off x="0" y="6136421"/>
              <a:ext cx="5436096" cy="735815"/>
              <a:chOff x="0" y="6109817"/>
              <a:chExt cx="5632640" cy="762419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6109817"/>
                <a:ext cx="642128" cy="756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9042" y="6120671"/>
                <a:ext cx="987769" cy="751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3728" y="6120671"/>
                <a:ext cx="989602" cy="750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328" y="6116781"/>
                <a:ext cx="1006962" cy="755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1200" y="6111142"/>
                <a:ext cx="1041440" cy="75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110634"/>
                <a:ext cx="985760" cy="747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16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54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283236"/>
      </p:ext>
    </p:extLst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>
            <a:extLst>
              <a:ext uri="{FF2B5EF4-FFF2-40B4-BE49-F238E27FC236}">
                <a16:creationId xmlns:a16="http://schemas.microsoft.com/office/drawing/2014/main" id="{7A12006A-4D42-4521-B21D-D3DF9CD2E7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8601" y="6137502"/>
            <a:ext cx="9144000" cy="728700"/>
          </a:xfrm>
          <a:prstGeom prst="rect">
            <a:avLst/>
          </a:prstGeom>
        </p:spPr>
      </p:pic>
      <p:sp>
        <p:nvSpPr>
          <p:cNvPr id="34" name="Titel 1">
            <a:extLst>
              <a:ext uri="{FF2B5EF4-FFF2-40B4-BE49-F238E27FC236}">
                <a16:creationId xmlns:a16="http://schemas.microsoft.com/office/drawing/2014/main" id="{CDC00316-3EE5-479A-A815-554683D9BFC6}"/>
              </a:ext>
            </a:extLst>
          </p:cNvPr>
          <p:cNvSpPr txBox="1">
            <a:spLocks/>
          </p:cNvSpPr>
          <p:nvPr/>
        </p:nvSpPr>
        <p:spPr>
          <a:xfrm>
            <a:off x="11038" y="86476"/>
            <a:ext cx="9144000" cy="107721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200" b="1" dirty="0">
                <a:solidFill>
                  <a:srgbClr val="0067A2"/>
                </a:solidFill>
                <a:ea typeface="+mn-ea"/>
                <a:cs typeface="+mn-cs"/>
              </a:rPr>
              <a:t>Generieke aanbevelingen</a:t>
            </a:r>
          </a:p>
          <a:p>
            <a:r>
              <a:rPr lang="nl-BE" sz="3200" b="1" dirty="0" err="1">
                <a:solidFill>
                  <a:srgbClr val="0067A2"/>
                </a:solidFill>
                <a:ea typeface="+mn-ea"/>
                <a:cs typeface="+mn-cs"/>
              </a:rPr>
              <a:t>Recommandations</a:t>
            </a:r>
            <a:r>
              <a:rPr lang="nl-BE" sz="3200" b="1" dirty="0">
                <a:solidFill>
                  <a:srgbClr val="0067A2"/>
                </a:solidFill>
                <a:ea typeface="+mn-ea"/>
                <a:cs typeface="+mn-cs"/>
              </a:rPr>
              <a:t> </a:t>
            </a:r>
            <a:r>
              <a:rPr lang="nl-BE" sz="3200" b="1" dirty="0" err="1">
                <a:solidFill>
                  <a:srgbClr val="0067A2"/>
                </a:solidFill>
                <a:ea typeface="+mn-ea"/>
                <a:cs typeface="+mn-cs"/>
              </a:rPr>
              <a:t>générique</a:t>
            </a:r>
            <a:endParaRPr lang="nl-BE" sz="3200" b="1" dirty="0">
              <a:solidFill>
                <a:srgbClr val="0067A2"/>
              </a:solidFill>
              <a:ea typeface="+mn-ea"/>
              <a:cs typeface="+mn-cs"/>
            </a:endParaRPr>
          </a:p>
        </p:txBody>
      </p:sp>
      <p:sp>
        <p:nvSpPr>
          <p:cNvPr id="35" name="Tijdelijke aanduiding voor dianummer 13">
            <a:extLst>
              <a:ext uri="{FF2B5EF4-FFF2-40B4-BE49-F238E27FC236}">
                <a16:creationId xmlns:a16="http://schemas.microsoft.com/office/drawing/2014/main" id="{1DA98240-2793-4200-A270-22AA2E2214EC}"/>
              </a:ext>
            </a:extLst>
          </p:cNvPr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55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36" name="Afbeelding 35">
            <a:extLst>
              <a:ext uri="{FF2B5EF4-FFF2-40B4-BE49-F238E27FC236}">
                <a16:creationId xmlns:a16="http://schemas.microsoft.com/office/drawing/2014/main" id="{34B1258D-DC9B-4B95-894C-16EA6F1438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E691E27-66E7-917B-351F-185580D9AD33}"/>
              </a:ext>
            </a:extLst>
          </p:cNvPr>
          <p:cNvSpPr txBox="1"/>
          <p:nvPr/>
        </p:nvSpPr>
        <p:spPr>
          <a:xfrm>
            <a:off x="107504" y="1425534"/>
            <a:ext cx="89289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2000" dirty="0"/>
              <a:t>Prijs/tariefwijzigingen door Eneco</a:t>
            </a:r>
          </a:p>
          <a:p>
            <a:pPr marL="342900" indent="-342900">
              <a:buFontTx/>
              <a:buChar char="-"/>
            </a:pPr>
            <a:r>
              <a:rPr lang="nl-BE" sz="2000" dirty="0" err="1"/>
              <a:t>Changements</a:t>
            </a:r>
            <a:r>
              <a:rPr lang="nl-BE" sz="2000" dirty="0"/>
              <a:t> de prix/</a:t>
            </a:r>
            <a:r>
              <a:rPr lang="nl-BE" sz="2000" dirty="0" err="1"/>
              <a:t>tarifs</a:t>
            </a:r>
            <a:r>
              <a:rPr lang="nl-BE" sz="2000" dirty="0"/>
              <a:t> par Eneco</a:t>
            </a:r>
          </a:p>
          <a:p>
            <a:pPr marL="285750" indent="-285750">
              <a:buFontTx/>
              <a:buChar char="-"/>
            </a:pPr>
            <a:endParaRPr lang="nl-BE" sz="2000" dirty="0"/>
          </a:p>
          <a:p>
            <a:pPr marL="285750" indent="-285750">
              <a:buFontTx/>
              <a:buChar char="-"/>
            </a:pPr>
            <a:r>
              <a:rPr lang="nl-BE" sz="2000" dirty="0"/>
              <a:t>Verkopen op afstand door Luminus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Ventes à distance par Luminus</a:t>
            </a:r>
            <a:endParaRPr lang="nl-BE" sz="2000" dirty="0"/>
          </a:p>
          <a:p>
            <a:pPr marL="285750" indent="-285750">
              <a:buFontTx/>
              <a:buChar char="-"/>
            </a:pPr>
            <a:endParaRPr lang="nl-BE" sz="2000" dirty="0"/>
          </a:p>
          <a:p>
            <a:pPr marL="285750" indent="-285750">
              <a:buFontTx/>
              <a:buChar char="-"/>
            </a:pPr>
            <a:r>
              <a:rPr lang="nl-BE" sz="2000" dirty="0"/>
              <a:t>Verkopen op afstand door Antargaz via het platform Gaele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Ventes à distance par Antargaz via la </a:t>
            </a:r>
            <a:r>
              <a:rPr lang="fr-FR" sz="2000" dirty="0" err="1"/>
              <a:t>platforme</a:t>
            </a:r>
            <a:r>
              <a:rPr lang="fr-FR" sz="2000" dirty="0"/>
              <a:t> Gaele</a:t>
            </a:r>
            <a:endParaRPr lang="nl-BE" sz="2000" dirty="0"/>
          </a:p>
          <a:p>
            <a:endParaRPr lang="nl-BE" sz="2000" dirty="0"/>
          </a:p>
          <a:p>
            <a:pPr marL="285750" indent="-285750">
              <a:buFontTx/>
              <a:buChar char="-"/>
            </a:pPr>
            <a:r>
              <a:rPr lang="nl-BE" sz="2000" dirty="0"/>
              <a:t>Aanrekening bijkomende kosten aan bezitters van zonnepanelen door Octa+</a:t>
            </a:r>
          </a:p>
          <a:p>
            <a:pPr marL="285750" indent="-285750">
              <a:buFontTx/>
              <a:buChar char="-"/>
            </a:pPr>
            <a:r>
              <a:rPr lang="nl-BE" sz="2000" dirty="0" err="1"/>
              <a:t>Imputation</a:t>
            </a:r>
            <a:r>
              <a:rPr lang="nl-BE" sz="2000" dirty="0"/>
              <a:t> des </a:t>
            </a:r>
            <a:r>
              <a:rPr lang="nl-BE" sz="2000" dirty="0" err="1"/>
              <a:t>coûts</a:t>
            </a:r>
            <a:r>
              <a:rPr lang="nl-BE" sz="2000" dirty="0"/>
              <a:t> </a:t>
            </a:r>
            <a:r>
              <a:rPr lang="nl-BE" sz="2000" dirty="0" err="1"/>
              <a:t>supplémentaires</a:t>
            </a:r>
            <a:r>
              <a:rPr lang="nl-BE" sz="2000" dirty="0"/>
              <a:t> </a:t>
            </a:r>
            <a:r>
              <a:rPr lang="nl-BE" sz="2000" dirty="0" err="1"/>
              <a:t>aux</a:t>
            </a:r>
            <a:r>
              <a:rPr lang="nl-BE" sz="2000" dirty="0"/>
              <a:t> </a:t>
            </a:r>
            <a:r>
              <a:rPr lang="nl-BE" sz="2000" dirty="0" err="1"/>
              <a:t>propriétaires</a:t>
            </a:r>
            <a:r>
              <a:rPr lang="nl-BE" sz="2000" dirty="0"/>
              <a:t> de </a:t>
            </a:r>
            <a:r>
              <a:rPr lang="nl-BE" sz="2000" dirty="0" err="1"/>
              <a:t>panneaux</a:t>
            </a:r>
            <a:r>
              <a:rPr lang="nl-BE" sz="2000" dirty="0"/>
              <a:t> </a:t>
            </a:r>
            <a:r>
              <a:rPr lang="nl-BE" sz="2000" dirty="0" err="1"/>
              <a:t>solaires</a:t>
            </a:r>
            <a:r>
              <a:rPr lang="nl-BE" sz="2000" dirty="0"/>
              <a:t> par Octa+</a:t>
            </a:r>
          </a:p>
        </p:txBody>
      </p:sp>
    </p:spTree>
    <p:extLst>
      <p:ext uri="{BB962C8B-B14F-4D97-AF65-F5344CB8AC3E}">
        <p14:creationId xmlns:p14="http://schemas.microsoft.com/office/powerpoint/2010/main" val="111999495"/>
      </p:ext>
    </p:extLst>
  </p:cSld>
  <p:clrMapOvr>
    <a:masterClrMapping/>
  </p:clrMapOvr>
  <p:transition spd="slow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fgeronde rechthoek 59">
            <a:extLst>
              <a:ext uri="{FF2B5EF4-FFF2-40B4-BE49-F238E27FC236}">
                <a16:creationId xmlns:a16="http://schemas.microsoft.com/office/drawing/2014/main" id="{227BA0C5-12A6-4D30-98B7-D71A44E46766}"/>
              </a:ext>
            </a:extLst>
          </p:cNvPr>
          <p:cNvSpPr/>
          <p:nvPr/>
        </p:nvSpPr>
        <p:spPr>
          <a:xfrm>
            <a:off x="310586" y="2109336"/>
            <a:ext cx="856723" cy="768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49"/>
          </a:p>
        </p:txBody>
      </p:sp>
      <p:sp>
        <p:nvSpPr>
          <p:cNvPr id="26" name="Afgeronde rechthoek 42">
            <a:extLst>
              <a:ext uri="{FF2B5EF4-FFF2-40B4-BE49-F238E27FC236}">
                <a16:creationId xmlns:a16="http://schemas.microsoft.com/office/drawing/2014/main" id="{0EB2868E-603B-4D09-8123-26E2DD842FBC}"/>
              </a:ext>
            </a:extLst>
          </p:cNvPr>
          <p:cNvSpPr/>
          <p:nvPr/>
        </p:nvSpPr>
        <p:spPr>
          <a:xfrm>
            <a:off x="1350274" y="2109336"/>
            <a:ext cx="7434193" cy="768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49"/>
          </a:p>
        </p:txBody>
      </p:sp>
      <p:sp>
        <p:nvSpPr>
          <p:cNvPr id="27" name="Afgeronde rechthoek 42">
            <a:extLst>
              <a:ext uri="{FF2B5EF4-FFF2-40B4-BE49-F238E27FC236}">
                <a16:creationId xmlns:a16="http://schemas.microsoft.com/office/drawing/2014/main" id="{7C7DD278-BB60-433E-A78D-0574F5E916C7}"/>
              </a:ext>
            </a:extLst>
          </p:cNvPr>
          <p:cNvSpPr/>
          <p:nvPr/>
        </p:nvSpPr>
        <p:spPr>
          <a:xfrm>
            <a:off x="1379172" y="3175676"/>
            <a:ext cx="7434193" cy="768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49"/>
          </a:p>
        </p:txBody>
      </p:sp>
      <p:sp>
        <p:nvSpPr>
          <p:cNvPr id="43" name="Afgeronde rechthoek 42"/>
          <p:cNvSpPr/>
          <p:nvPr/>
        </p:nvSpPr>
        <p:spPr>
          <a:xfrm>
            <a:off x="1350274" y="1124571"/>
            <a:ext cx="7434193" cy="768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49"/>
          </a:p>
        </p:txBody>
      </p:sp>
      <p:sp>
        <p:nvSpPr>
          <p:cNvPr id="46" name="Rechthoek 45"/>
          <p:cNvSpPr/>
          <p:nvPr/>
        </p:nvSpPr>
        <p:spPr>
          <a:xfrm>
            <a:off x="1477289" y="1233381"/>
            <a:ext cx="7163163" cy="60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BE" sz="1662" b="1" dirty="0">
                <a:solidFill>
                  <a:schemeClr val="tx2"/>
                </a:solidFill>
                <a:latin typeface="Montserrat" panose="00000500000000000000" pitchFamily="2" charset="0"/>
              </a:rPr>
              <a:t>Opnieuw invoeren van de vangnetregulering voor (variabele) energiecontracten.</a:t>
            </a:r>
            <a:endParaRPr lang="nl-BE" sz="1662" b="1" dirty="0">
              <a:solidFill>
                <a:srgbClr val="F60000"/>
              </a:solidFill>
              <a:latin typeface="Montserrat" panose="00000500000000000000" pitchFamily="2" charset="0"/>
            </a:endParaRPr>
          </a:p>
        </p:txBody>
      </p:sp>
      <p:sp>
        <p:nvSpPr>
          <p:cNvPr id="53" name="Rechthoek 52"/>
          <p:cNvSpPr/>
          <p:nvPr/>
        </p:nvSpPr>
        <p:spPr>
          <a:xfrm>
            <a:off x="1477289" y="3374005"/>
            <a:ext cx="7163163" cy="348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BE" sz="1662" b="1" dirty="0">
                <a:solidFill>
                  <a:schemeClr val="tx2"/>
                </a:solidFill>
                <a:latin typeface="Montserrat" panose="00000500000000000000" pitchFamily="2" charset="0"/>
              </a:rPr>
              <a:t>Kosteloze afbetalingsplannen en kosteloze eerste herinnering.</a:t>
            </a:r>
            <a:endParaRPr lang="nl-BE" sz="1662" b="1" dirty="0">
              <a:solidFill>
                <a:srgbClr val="F60000"/>
              </a:solidFill>
              <a:latin typeface="Montserrat" panose="00000500000000000000" pitchFamily="2" charset="0"/>
            </a:endParaRPr>
          </a:p>
        </p:txBody>
      </p:sp>
      <p:sp>
        <p:nvSpPr>
          <p:cNvPr id="55" name="Rechthoek 54"/>
          <p:cNvSpPr/>
          <p:nvPr/>
        </p:nvSpPr>
        <p:spPr>
          <a:xfrm>
            <a:off x="1478943" y="2208780"/>
            <a:ext cx="7161509" cy="60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BE" sz="1662" b="1" dirty="0">
                <a:solidFill>
                  <a:schemeClr val="tx2"/>
                </a:solidFill>
                <a:latin typeface="Montserrat" panose="00000500000000000000" pitchFamily="2" charset="0"/>
              </a:rPr>
              <a:t>Betalingstermijn van energiefacturen uitbreiden van 15 naar 30 dagen</a:t>
            </a:r>
            <a:endParaRPr lang="nl-BE" sz="1662" b="1" dirty="0">
              <a:solidFill>
                <a:srgbClr val="F60000"/>
              </a:solidFill>
              <a:latin typeface="Montserrat" panose="00000500000000000000" pitchFamily="2" charset="0"/>
            </a:endParaRPr>
          </a:p>
        </p:txBody>
      </p:sp>
      <p:sp>
        <p:nvSpPr>
          <p:cNvPr id="60" name="Afgeronde rechthoek 59"/>
          <p:cNvSpPr/>
          <p:nvPr/>
        </p:nvSpPr>
        <p:spPr>
          <a:xfrm>
            <a:off x="305408" y="1124571"/>
            <a:ext cx="856723" cy="768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49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61" y="1138890"/>
            <a:ext cx="768882" cy="76888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2212009"/>
            <a:ext cx="508577" cy="508577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7A12006A-4D42-4521-B21D-D3DF9CD2E7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8601" y="6137502"/>
            <a:ext cx="9144000" cy="728700"/>
          </a:xfrm>
          <a:prstGeom prst="rect">
            <a:avLst/>
          </a:prstGeom>
        </p:spPr>
      </p:pic>
      <p:sp>
        <p:nvSpPr>
          <p:cNvPr id="29" name="Afgeronde rechthoek 59">
            <a:extLst>
              <a:ext uri="{FF2B5EF4-FFF2-40B4-BE49-F238E27FC236}">
                <a16:creationId xmlns:a16="http://schemas.microsoft.com/office/drawing/2014/main" id="{A828EA47-A67A-446D-A8DC-BC7BA11CB3C3}"/>
              </a:ext>
            </a:extLst>
          </p:cNvPr>
          <p:cNvSpPr/>
          <p:nvPr/>
        </p:nvSpPr>
        <p:spPr>
          <a:xfrm>
            <a:off x="317613" y="3133633"/>
            <a:ext cx="856723" cy="768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49"/>
          </a:p>
        </p:txBody>
      </p:sp>
      <p:pic>
        <p:nvPicPr>
          <p:cNvPr id="14" name="Graphic 13" descr="Euro met effen opvulling">
            <a:extLst>
              <a:ext uri="{FF2B5EF4-FFF2-40B4-BE49-F238E27FC236}">
                <a16:creationId xmlns:a16="http://schemas.microsoft.com/office/drawing/2014/main" id="{A00BD6DB-E656-431A-86BC-112B0BC070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9554" y="3202338"/>
            <a:ext cx="597881" cy="597881"/>
          </a:xfrm>
          <a:prstGeom prst="rect">
            <a:avLst/>
          </a:prstGeom>
        </p:spPr>
      </p:pic>
      <p:pic>
        <p:nvPicPr>
          <p:cNvPr id="10" name="Graphic 9" descr="Geen teken silhouet">
            <a:extLst>
              <a:ext uri="{FF2B5EF4-FFF2-40B4-BE49-F238E27FC236}">
                <a16:creationId xmlns:a16="http://schemas.microsoft.com/office/drawing/2014/main" id="{FACB9B90-AF09-474E-9CB3-54665CD53F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8161" y="3093420"/>
            <a:ext cx="859349" cy="859349"/>
          </a:xfrm>
          <a:prstGeom prst="rect">
            <a:avLst/>
          </a:prstGeom>
        </p:spPr>
      </p:pic>
      <p:sp>
        <p:nvSpPr>
          <p:cNvPr id="30" name="Afgeronde rechthoek 59">
            <a:extLst>
              <a:ext uri="{FF2B5EF4-FFF2-40B4-BE49-F238E27FC236}">
                <a16:creationId xmlns:a16="http://schemas.microsoft.com/office/drawing/2014/main" id="{E58C56A6-121E-4348-B085-4001CAFE7F57}"/>
              </a:ext>
            </a:extLst>
          </p:cNvPr>
          <p:cNvSpPr/>
          <p:nvPr/>
        </p:nvSpPr>
        <p:spPr>
          <a:xfrm>
            <a:off x="310585" y="4159105"/>
            <a:ext cx="856723" cy="768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49"/>
          </a:p>
        </p:txBody>
      </p:sp>
      <p:sp>
        <p:nvSpPr>
          <p:cNvPr id="31" name="Afgeronde rechthoek 59">
            <a:extLst>
              <a:ext uri="{FF2B5EF4-FFF2-40B4-BE49-F238E27FC236}">
                <a16:creationId xmlns:a16="http://schemas.microsoft.com/office/drawing/2014/main" id="{EA2C6B6B-7338-41F6-8817-52D4678BA6FC}"/>
              </a:ext>
            </a:extLst>
          </p:cNvPr>
          <p:cNvSpPr/>
          <p:nvPr/>
        </p:nvSpPr>
        <p:spPr>
          <a:xfrm>
            <a:off x="328161" y="5091209"/>
            <a:ext cx="856723" cy="768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49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77" y="4181791"/>
            <a:ext cx="692233" cy="69223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7" y="5132436"/>
            <a:ext cx="710013" cy="710013"/>
          </a:xfrm>
          <a:prstGeom prst="rect">
            <a:avLst/>
          </a:prstGeom>
        </p:spPr>
      </p:pic>
      <p:sp>
        <p:nvSpPr>
          <p:cNvPr id="32" name="Afgeronde rechthoek 42">
            <a:extLst>
              <a:ext uri="{FF2B5EF4-FFF2-40B4-BE49-F238E27FC236}">
                <a16:creationId xmlns:a16="http://schemas.microsoft.com/office/drawing/2014/main" id="{8F050F99-C5CC-4D08-8141-6AAC08843203}"/>
              </a:ext>
            </a:extLst>
          </p:cNvPr>
          <p:cNvSpPr/>
          <p:nvPr/>
        </p:nvSpPr>
        <p:spPr>
          <a:xfrm>
            <a:off x="1350274" y="4152817"/>
            <a:ext cx="7434193" cy="768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49"/>
          </a:p>
        </p:txBody>
      </p:sp>
      <p:sp>
        <p:nvSpPr>
          <p:cNvPr id="33" name="Afgeronde rechthoek 42">
            <a:extLst>
              <a:ext uri="{FF2B5EF4-FFF2-40B4-BE49-F238E27FC236}">
                <a16:creationId xmlns:a16="http://schemas.microsoft.com/office/drawing/2014/main" id="{7E34DE75-54C5-49B2-894D-BAC61ACBB3A4}"/>
              </a:ext>
            </a:extLst>
          </p:cNvPr>
          <p:cNvSpPr/>
          <p:nvPr/>
        </p:nvSpPr>
        <p:spPr>
          <a:xfrm>
            <a:off x="1337046" y="5091764"/>
            <a:ext cx="7434193" cy="768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nl-BE" sz="249" dirty="0"/>
          </a:p>
        </p:txBody>
      </p:sp>
      <p:sp>
        <p:nvSpPr>
          <p:cNvPr id="57" name="Rechthoek 56"/>
          <p:cNvSpPr/>
          <p:nvPr/>
        </p:nvSpPr>
        <p:spPr>
          <a:xfrm>
            <a:off x="1477289" y="4262576"/>
            <a:ext cx="7163163" cy="60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BE" sz="1662" b="1" dirty="0">
                <a:solidFill>
                  <a:schemeClr val="tx2"/>
                </a:solidFill>
                <a:latin typeface="Montserrat" panose="00000500000000000000" pitchFamily="2" charset="0"/>
              </a:rPr>
              <a:t>Betere toegang tot informatie over de energiemarkt via  oprichting </a:t>
            </a:r>
            <a:r>
              <a:rPr lang="nl-BE" sz="1662" b="1" dirty="0" err="1">
                <a:solidFill>
                  <a:schemeClr val="tx2"/>
                </a:solidFill>
                <a:latin typeface="Montserrat" panose="00000500000000000000" pitchFamily="2" charset="0"/>
              </a:rPr>
              <a:t>webportaal</a:t>
            </a:r>
            <a:r>
              <a:rPr lang="nl-BE" sz="1662" b="1" dirty="0">
                <a:solidFill>
                  <a:schemeClr val="tx2"/>
                </a:solidFill>
                <a:latin typeface="Montserrat" panose="00000500000000000000" pitchFamily="2" charset="0"/>
              </a:rPr>
              <a:t>.</a:t>
            </a:r>
            <a:endParaRPr lang="nl-BE" sz="1662" b="1" dirty="0">
              <a:solidFill>
                <a:srgbClr val="F60000"/>
              </a:solidFill>
              <a:latin typeface="Montserrat" panose="00000500000000000000" pitchFamily="2" charset="0"/>
            </a:endParaRPr>
          </a:p>
        </p:txBody>
      </p:sp>
      <p:sp>
        <p:nvSpPr>
          <p:cNvPr id="59" name="Rechthoek 58"/>
          <p:cNvSpPr/>
          <p:nvPr/>
        </p:nvSpPr>
        <p:spPr>
          <a:xfrm>
            <a:off x="1477289" y="5198555"/>
            <a:ext cx="7163163" cy="582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BE" sz="1593" b="1" dirty="0">
                <a:solidFill>
                  <a:schemeClr val="tx2"/>
                </a:solidFill>
                <a:latin typeface="Montserrat" panose="00000500000000000000" pitchFamily="2" charset="0"/>
              </a:rPr>
              <a:t>Versterking energierechten van consumenten en </a:t>
            </a:r>
            <a:r>
              <a:rPr lang="nl-BE" sz="1593" b="1" dirty="0" err="1">
                <a:solidFill>
                  <a:schemeClr val="tx2"/>
                </a:solidFill>
                <a:latin typeface="Montserrat" panose="00000500000000000000" pitchFamily="2" charset="0"/>
              </a:rPr>
              <a:t>KMO’s</a:t>
            </a:r>
            <a:r>
              <a:rPr lang="nl-BE" sz="1593" b="1" dirty="0">
                <a:solidFill>
                  <a:schemeClr val="tx2"/>
                </a:solidFill>
                <a:latin typeface="Montserrat" panose="00000500000000000000" pitchFamily="2" charset="0"/>
              </a:rPr>
              <a:t> via nieuw consumentenakkoord.</a:t>
            </a:r>
            <a:endParaRPr lang="nl-BE" sz="1593" b="1" dirty="0">
              <a:solidFill>
                <a:srgbClr val="F60000"/>
              </a:solidFill>
              <a:latin typeface="Montserrat" panose="00000500000000000000" pitchFamily="2" charset="0"/>
            </a:endParaRPr>
          </a:p>
        </p:txBody>
      </p:sp>
      <p:sp>
        <p:nvSpPr>
          <p:cNvPr id="34" name="Titel 1">
            <a:extLst>
              <a:ext uri="{FF2B5EF4-FFF2-40B4-BE49-F238E27FC236}">
                <a16:creationId xmlns:a16="http://schemas.microsoft.com/office/drawing/2014/main" id="{CDC00316-3EE5-479A-A815-554683D9BFC6}"/>
              </a:ext>
            </a:extLst>
          </p:cNvPr>
          <p:cNvSpPr txBox="1">
            <a:spLocks/>
          </p:cNvSpPr>
          <p:nvPr/>
        </p:nvSpPr>
        <p:spPr>
          <a:xfrm>
            <a:off x="-3042" y="0"/>
            <a:ext cx="914400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200" b="1">
                <a:solidFill>
                  <a:srgbClr val="0067A2"/>
                </a:solidFill>
                <a:ea typeface="+mn-ea"/>
                <a:cs typeface="+mn-cs"/>
              </a:rPr>
              <a:t>Structurele aanbevelingen</a:t>
            </a:r>
            <a:endParaRPr lang="nl-BE" sz="3200" b="1" dirty="0">
              <a:solidFill>
                <a:srgbClr val="0067A2"/>
              </a:solidFill>
              <a:ea typeface="+mn-ea"/>
              <a:cs typeface="+mn-cs"/>
            </a:endParaRPr>
          </a:p>
        </p:txBody>
      </p:sp>
      <p:sp>
        <p:nvSpPr>
          <p:cNvPr id="35" name="Tijdelijke aanduiding voor dianummer 13">
            <a:extLst>
              <a:ext uri="{FF2B5EF4-FFF2-40B4-BE49-F238E27FC236}">
                <a16:creationId xmlns:a16="http://schemas.microsoft.com/office/drawing/2014/main" id="{1DA98240-2793-4200-A270-22AA2E2214EC}"/>
              </a:ext>
            </a:extLst>
          </p:cNvPr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56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36" name="Afbeelding 35">
            <a:extLst>
              <a:ext uri="{FF2B5EF4-FFF2-40B4-BE49-F238E27FC236}">
                <a16:creationId xmlns:a16="http://schemas.microsoft.com/office/drawing/2014/main" id="{34B1258D-DC9B-4B95-894C-16EA6F1438F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3681"/>
      </p:ext>
    </p:extLst>
  </p:cSld>
  <p:clrMapOvr>
    <a:masterClrMapping/>
  </p:clrMapOvr>
  <p:transition spd="slow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fgeronde rechthoek 59">
            <a:extLst>
              <a:ext uri="{FF2B5EF4-FFF2-40B4-BE49-F238E27FC236}">
                <a16:creationId xmlns:a16="http://schemas.microsoft.com/office/drawing/2014/main" id="{227BA0C5-12A6-4D30-98B7-D71A44E46766}"/>
              </a:ext>
            </a:extLst>
          </p:cNvPr>
          <p:cNvSpPr/>
          <p:nvPr/>
        </p:nvSpPr>
        <p:spPr>
          <a:xfrm>
            <a:off x="310586" y="2109336"/>
            <a:ext cx="856723" cy="768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49"/>
          </a:p>
        </p:txBody>
      </p:sp>
      <p:sp>
        <p:nvSpPr>
          <p:cNvPr id="26" name="Afgeronde rechthoek 42">
            <a:extLst>
              <a:ext uri="{FF2B5EF4-FFF2-40B4-BE49-F238E27FC236}">
                <a16:creationId xmlns:a16="http://schemas.microsoft.com/office/drawing/2014/main" id="{0EB2868E-603B-4D09-8123-26E2DD842FBC}"/>
              </a:ext>
            </a:extLst>
          </p:cNvPr>
          <p:cNvSpPr/>
          <p:nvPr/>
        </p:nvSpPr>
        <p:spPr>
          <a:xfrm>
            <a:off x="1350274" y="2109336"/>
            <a:ext cx="7434193" cy="768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49"/>
          </a:p>
        </p:txBody>
      </p:sp>
      <p:sp>
        <p:nvSpPr>
          <p:cNvPr id="27" name="Afgeronde rechthoek 42">
            <a:extLst>
              <a:ext uri="{FF2B5EF4-FFF2-40B4-BE49-F238E27FC236}">
                <a16:creationId xmlns:a16="http://schemas.microsoft.com/office/drawing/2014/main" id="{7C7DD278-BB60-433E-A78D-0574F5E916C7}"/>
              </a:ext>
            </a:extLst>
          </p:cNvPr>
          <p:cNvSpPr/>
          <p:nvPr/>
        </p:nvSpPr>
        <p:spPr>
          <a:xfrm>
            <a:off x="1379172" y="3175676"/>
            <a:ext cx="7434193" cy="768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49"/>
          </a:p>
        </p:txBody>
      </p:sp>
      <p:sp>
        <p:nvSpPr>
          <p:cNvPr id="43" name="Afgeronde rechthoek 42"/>
          <p:cNvSpPr/>
          <p:nvPr/>
        </p:nvSpPr>
        <p:spPr>
          <a:xfrm>
            <a:off x="1350274" y="1124571"/>
            <a:ext cx="7434193" cy="768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49"/>
          </a:p>
        </p:txBody>
      </p:sp>
      <p:sp>
        <p:nvSpPr>
          <p:cNvPr id="46" name="Rechthoek 45"/>
          <p:cNvSpPr/>
          <p:nvPr/>
        </p:nvSpPr>
        <p:spPr>
          <a:xfrm>
            <a:off x="1477289" y="1233381"/>
            <a:ext cx="7163163" cy="60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60" b="1" dirty="0">
                <a:solidFill>
                  <a:schemeClr val="tx2"/>
                </a:solidFill>
                <a:latin typeface="Montserrat" panose="00000500000000000000" pitchFamily="2" charset="0"/>
              </a:rPr>
              <a:t>Réintroduction d'un règlement dit « filet de sécurité » pour des contrats (</a:t>
            </a:r>
            <a:r>
              <a:rPr lang="fr-FR" sz="1660" b="1" dirty="0" err="1">
                <a:solidFill>
                  <a:schemeClr val="tx2"/>
                </a:solidFill>
                <a:latin typeface="Montserrat" panose="00000500000000000000" pitchFamily="2" charset="0"/>
              </a:rPr>
              <a:t>variabeles</a:t>
            </a:r>
            <a:r>
              <a:rPr lang="fr-FR" sz="1660" b="1" dirty="0">
                <a:solidFill>
                  <a:schemeClr val="tx2"/>
                </a:solidFill>
                <a:latin typeface="Montserrat" panose="00000500000000000000" pitchFamily="2" charset="0"/>
              </a:rPr>
              <a:t>).</a:t>
            </a:r>
          </a:p>
        </p:txBody>
      </p:sp>
      <p:sp>
        <p:nvSpPr>
          <p:cNvPr id="53" name="Rechthoek 52"/>
          <p:cNvSpPr/>
          <p:nvPr/>
        </p:nvSpPr>
        <p:spPr>
          <a:xfrm>
            <a:off x="1477289" y="3374005"/>
            <a:ext cx="7163163" cy="60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BE" sz="1662" b="1" dirty="0" err="1">
                <a:solidFill>
                  <a:schemeClr val="tx2"/>
                </a:solidFill>
                <a:latin typeface="Montserrat" panose="00000500000000000000" pitchFamily="2" charset="0"/>
              </a:rPr>
              <a:t>Prévoir</a:t>
            </a:r>
            <a:r>
              <a:rPr lang="nl-BE" sz="1662" b="1" dirty="0">
                <a:solidFill>
                  <a:schemeClr val="tx2"/>
                </a:solidFill>
                <a:latin typeface="Montserrat" panose="00000500000000000000" pitchFamily="2" charset="0"/>
              </a:rPr>
              <a:t> des </a:t>
            </a:r>
            <a:r>
              <a:rPr lang="nl-BE" sz="1662" b="1" dirty="0" err="1">
                <a:solidFill>
                  <a:schemeClr val="tx2"/>
                </a:solidFill>
                <a:latin typeface="Montserrat" panose="00000500000000000000" pitchFamily="2" charset="0"/>
              </a:rPr>
              <a:t>étalements</a:t>
            </a:r>
            <a:r>
              <a:rPr lang="nl-BE" sz="1662" b="1" dirty="0">
                <a:solidFill>
                  <a:schemeClr val="tx2"/>
                </a:solidFill>
                <a:latin typeface="Montserrat" panose="00000500000000000000" pitchFamily="2" charset="0"/>
              </a:rPr>
              <a:t> de </a:t>
            </a:r>
            <a:r>
              <a:rPr lang="nl-BE" sz="1662" b="1" dirty="0" err="1">
                <a:solidFill>
                  <a:schemeClr val="tx2"/>
                </a:solidFill>
                <a:latin typeface="Montserrat" panose="00000500000000000000" pitchFamily="2" charset="0"/>
              </a:rPr>
              <a:t>paiement</a:t>
            </a:r>
            <a:r>
              <a:rPr lang="nl-BE" sz="1662" b="1" dirty="0">
                <a:solidFill>
                  <a:schemeClr val="tx2"/>
                </a:solidFill>
                <a:latin typeface="Montserrat" panose="00000500000000000000" pitchFamily="2" charset="0"/>
              </a:rPr>
              <a:t> </a:t>
            </a:r>
            <a:r>
              <a:rPr lang="nl-BE" sz="1662" b="1" dirty="0" err="1">
                <a:solidFill>
                  <a:schemeClr val="tx2"/>
                </a:solidFill>
                <a:latin typeface="Montserrat" panose="00000500000000000000" pitchFamily="2" charset="0"/>
              </a:rPr>
              <a:t>gratuits</a:t>
            </a:r>
            <a:r>
              <a:rPr lang="nl-BE" sz="1662" b="1" dirty="0">
                <a:solidFill>
                  <a:schemeClr val="tx2"/>
                </a:solidFill>
                <a:latin typeface="Montserrat" panose="00000500000000000000" pitchFamily="2" charset="0"/>
              </a:rPr>
              <a:t> et </a:t>
            </a:r>
            <a:r>
              <a:rPr lang="nl-BE" sz="1662" b="1" dirty="0" err="1">
                <a:solidFill>
                  <a:schemeClr val="tx2"/>
                </a:solidFill>
                <a:latin typeface="Montserrat" panose="00000500000000000000" pitchFamily="2" charset="0"/>
              </a:rPr>
              <a:t>un</a:t>
            </a:r>
            <a:r>
              <a:rPr lang="nl-BE" sz="1662" b="1" dirty="0">
                <a:solidFill>
                  <a:schemeClr val="tx2"/>
                </a:solidFill>
                <a:latin typeface="Montserrat" panose="00000500000000000000" pitchFamily="2" charset="0"/>
              </a:rPr>
              <a:t> premier rappel gratuit.</a:t>
            </a:r>
            <a:endParaRPr lang="nl-BE" sz="1662" b="1" dirty="0">
              <a:solidFill>
                <a:srgbClr val="F60000"/>
              </a:solidFill>
              <a:latin typeface="Montserrat" panose="00000500000000000000" pitchFamily="2" charset="0"/>
            </a:endParaRPr>
          </a:p>
        </p:txBody>
      </p:sp>
      <p:sp>
        <p:nvSpPr>
          <p:cNvPr id="55" name="Rechthoek 54"/>
          <p:cNvSpPr/>
          <p:nvPr/>
        </p:nvSpPr>
        <p:spPr>
          <a:xfrm>
            <a:off x="1478943" y="2208780"/>
            <a:ext cx="7161509" cy="60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BE" sz="1662" b="1" dirty="0" err="1">
                <a:solidFill>
                  <a:schemeClr val="tx2"/>
                </a:solidFill>
                <a:latin typeface="Montserrat" panose="00000500000000000000" pitchFamily="2" charset="0"/>
              </a:rPr>
              <a:t>Un</a:t>
            </a:r>
            <a:r>
              <a:rPr lang="nl-BE" sz="1662" b="1" dirty="0">
                <a:solidFill>
                  <a:schemeClr val="tx2"/>
                </a:solidFill>
                <a:latin typeface="Montserrat" panose="00000500000000000000" pitchFamily="2" charset="0"/>
              </a:rPr>
              <a:t> </a:t>
            </a:r>
            <a:r>
              <a:rPr lang="nl-BE" sz="1662" b="1" dirty="0" err="1">
                <a:solidFill>
                  <a:schemeClr val="tx2"/>
                </a:solidFill>
                <a:latin typeface="Montserrat" panose="00000500000000000000" pitchFamily="2" charset="0"/>
              </a:rPr>
              <a:t>allongement</a:t>
            </a:r>
            <a:r>
              <a:rPr lang="nl-BE" sz="1662" b="1" dirty="0">
                <a:solidFill>
                  <a:schemeClr val="tx2"/>
                </a:solidFill>
                <a:latin typeface="Montserrat" panose="00000500000000000000" pitchFamily="2" charset="0"/>
              </a:rPr>
              <a:t> du </a:t>
            </a:r>
            <a:r>
              <a:rPr lang="nl-BE" sz="1662" b="1" dirty="0" err="1">
                <a:solidFill>
                  <a:schemeClr val="tx2"/>
                </a:solidFill>
                <a:latin typeface="Montserrat" panose="00000500000000000000" pitchFamily="2" charset="0"/>
              </a:rPr>
              <a:t>délai</a:t>
            </a:r>
            <a:r>
              <a:rPr lang="nl-BE" sz="1662" b="1" dirty="0">
                <a:solidFill>
                  <a:schemeClr val="tx2"/>
                </a:solidFill>
                <a:latin typeface="Montserrat" panose="00000500000000000000" pitchFamily="2" charset="0"/>
              </a:rPr>
              <a:t> de </a:t>
            </a:r>
            <a:r>
              <a:rPr lang="nl-BE" sz="1662" b="1" dirty="0" err="1">
                <a:solidFill>
                  <a:schemeClr val="tx2"/>
                </a:solidFill>
                <a:latin typeface="Montserrat" panose="00000500000000000000" pitchFamily="2" charset="0"/>
              </a:rPr>
              <a:t>paiement</a:t>
            </a:r>
            <a:r>
              <a:rPr lang="nl-BE" sz="1662" b="1" dirty="0">
                <a:solidFill>
                  <a:schemeClr val="tx2"/>
                </a:solidFill>
                <a:latin typeface="Montserrat" panose="00000500000000000000" pitchFamily="2" charset="0"/>
              </a:rPr>
              <a:t> des </a:t>
            </a:r>
            <a:r>
              <a:rPr lang="nl-BE" sz="1662" b="1" dirty="0" err="1">
                <a:solidFill>
                  <a:schemeClr val="tx2"/>
                </a:solidFill>
                <a:latin typeface="Montserrat" panose="00000500000000000000" pitchFamily="2" charset="0"/>
              </a:rPr>
              <a:t>factures</a:t>
            </a:r>
            <a:r>
              <a:rPr lang="nl-BE" sz="1662" b="1" dirty="0">
                <a:solidFill>
                  <a:schemeClr val="tx2"/>
                </a:solidFill>
                <a:latin typeface="Montserrat" panose="00000500000000000000" pitchFamily="2" charset="0"/>
              </a:rPr>
              <a:t> </a:t>
            </a:r>
            <a:r>
              <a:rPr lang="nl-BE" sz="1662" b="1" dirty="0" err="1">
                <a:solidFill>
                  <a:schemeClr val="tx2"/>
                </a:solidFill>
                <a:latin typeface="Montserrat" panose="00000500000000000000" pitchFamily="2" charset="0"/>
              </a:rPr>
              <a:t>d’énergie</a:t>
            </a:r>
            <a:r>
              <a:rPr lang="nl-BE" sz="1662" b="1" dirty="0">
                <a:solidFill>
                  <a:schemeClr val="tx2"/>
                </a:solidFill>
                <a:latin typeface="Montserrat" panose="00000500000000000000" pitchFamily="2" charset="0"/>
              </a:rPr>
              <a:t> à au </a:t>
            </a:r>
            <a:r>
              <a:rPr lang="nl-BE" sz="1662" b="1" dirty="0" err="1">
                <a:solidFill>
                  <a:schemeClr val="tx2"/>
                </a:solidFill>
                <a:latin typeface="Montserrat" panose="00000500000000000000" pitchFamily="2" charset="0"/>
              </a:rPr>
              <a:t>moins</a:t>
            </a:r>
            <a:r>
              <a:rPr lang="nl-BE" sz="1662" b="1" dirty="0">
                <a:solidFill>
                  <a:schemeClr val="tx2"/>
                </a:solidFill>
                <a:latin typeface="Montserrat" panose="00000500000000000000" pitchFamily="2" charset="0"/>
              </a:rPr>
              <a:t> 30 jours.</a:t>
            </a:r>
            <a:endParaRPr lang="nl-BE" sz="1662" b="1" dirty="0">
              <a:solidFill>
                <a:srgbClr val="F60000"/>
              </a:solidFill>
              <a:latin typeface="Montserrat" panose="00000500000000000000" pitchFamily="2" charset="0"/>
            </a:endParaRPr>
          </a:p>
        </p:txBody>
      </p:sp>
      <p:sp>
        <p:nvSpPr>
          <p:cNvPr id="60" name="Afgeronde rechthoek 59"/>
          <p:cNvSpPr/>
          <p:nvPr/>
        </p:nvSpPr>
        <p:spPr>
          <a:xfrm>
            <a:off x="305408" y="1124571"/>
            <a:ext cx="856723" cy="768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49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61" y="1138890"/>
            <a:ext cx="768882" cy="76888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2212009"/>
            <a:ext cx="508577" cy="508577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7A12006A-4D42-4521-B21D-D3DF9CD2E7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8601" y="6137502"/>
            <a:ext cx="9144000" cy="728700"/>
          </a:xfrm>
          <a:prstGeom prst="rect">
            <a:avLst/>
          </a:prstGeom>
        </p:spPr>
      </p:pic>
      <p:sp>
        <p:nvSpPr>
          <p:cNvPr id="29" name="Afgeronde rechthoek 59">
            <a:extLst>
              <a:ext uri="{FF2B5EF4-FFF2-40B4-BE49-F238E27FC236}">
                <a16:creationId xmlns:a16="http://schemas.microsoft.com/office/drawing/2014/main" id="{A828EA47-A67A-446D-A8DC-BC7BA11CB3C3}"/>
              </a:ext>
            </a:extLst>
          </p:cNvPr>
          <p:cNvSpPr/>
          <p:nvPr/>
        </p:nvSpPr>
        <p:spPr>
          <a:xfrm>
            <a:off x="317613" y="3133633"/>
            <a:ext cx="856723" cy="768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49"/>
          </a:p>
        </p:txBody>
      </p:sp>
      <p:pic>
        <p:nvPicPr>
          <p:cNvPr id="14" name="Graphic 13" descr="Euro met effen opvulling">
            <a:extLst>
              <a:ext uri="{FF2B5EF4-FFF2-40B4-BE49-F238E27FC236}">
                <a16:creationId xmlns:a16="http://schemas.microsoft.com/office/drawing/2014/main" id="{A00BD6DB-E656-431A-86BC-112B0BC070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9554" y="3202338"/>
            <a:ext cx="597881" cy="597881"/>
          </a:xfrm>
          <a:prstGeom prst="rect">
            <a:avLst/>
          </a:prstGeom>
        </p:spPr>
      </p:pic>
      <p:pic>
        <p:nvPicPr>
          <p:cNvPr id="10" name="Graphic 9" descr="Geen teken silhouet">
            <a:extLst>
              <a:ext uri="{FF2B5EF4-FFF2-40B4-BE49-F238E27FC236}">
                <a16:creationId xmlns:a16="http://schemas.microsoft.com/office/drawing/2014/main" id="{FACB9B90-AF09-474E-9CB3-54665CD53F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8161" y="3093420"/>
            <a:ext cx="859349" cy="859349"/>
          </a:xfrm>
          <a:prstGeom prst="rect">
            <a:avLst/>
          </a:prstGeom>
        </p:spPr>
      </p:pic>
      <p:sp>
        <p:nvSpPr>
          <p:cNvPr id="30" name="Afgeronde rechthoek 59">
            <a:extLst>
              <a:ext uri="{FF2B5EF4-FFF2-40B4-BE49-F238E27FC236}">
                <a16:creationId xmlns:a16="http://schemas.microsoft.com/office/drawing/2014/main" id="{E58C56A6-121E-4348-B085-4001CAFE7F57}"/>
              </a:ext>
            </a:extLst>
          </p:cNvPr>
          <p:cNvSpPr/>
          <p:nvPr/>
        </p:nvSpPr>
        <p:spPr>
          <a:xfrm>
            <a:off x="310585" y="4159105"/>
            <a:ext cx="856723" cy="768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49"/>
          </a:p>
        </p:txBody>
      </p:sp>
      <p:sp>
        <p:nvSpPr>
          <p:cNvPr id="31" name="Afgeronde rechthoek 59">
            <a:extLst>
              <a:ext uri="{FF2B5EF4-FFF2-40B4-BE49-F238E27FC236}">
                <a16:creationId xmlns:a16="http://schemas.microsoft.com/office/drawing/2014/main" id="{EA2C6B6B-7338-41F6-8817-52D4678BA6FC}"/>
              </a:ext>
            </a:extLst>
          </p:cNvPr>
          <p:cNvSpPr/>
          <p:nvPr/>
        </p:nvSpPr>
        <p:spPr>
          <a:xfrm>
            <a:off x="328161" y="5091209"/>
            <a:ext cx="856723" cy="768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49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77" y="4181791"/>
            <a:ext cx="692233" cy="69223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7" y="5132436"/>
            <a:ext cx="710013" cy="710013"/>
          </a:xfrm>
          <a:prstGeom prst="rect">
            <a:avLst/>
          </a:prstGeom>
        </p:spPr>
      </p:pic>
      <p:sp>
        <p:nvSpPr>
          <p:cNvPr id="32" name="Afgeronde rechthoek 42">
            <a:extLst>
              <a:ext uri="{FF2B5EF4-FFF2-40B4-BE49-F238E27FC236}">
                <a16:creationId xmlns:a16="http://schemas.microsoft.com/office/drawing/2014/main" id="{8F050F99-C5CC-4D08-8141-6AAC08843203}"/>
              </a:ext>
            </a:extLst>
          </p:cNvPr>
          <p:cNvSpPr/>
          <p:nvPr/>
        </p:nvSpPr>
        <p:spPr>
          <a:xfrm>
            <a:off x="1350274" y="4152817"/>
            <a:ext cx="7434193" cy="768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49"/>
          </a:p>
        </p:txBody>
      </p:sp>
      <p:sp>
        <p:nvSpPr>
          <p:cNvPr id="33" name="Afgeronde rechthoek 42">
            <a:extLst>
              <a:ext uri="{FF2B5EF4-FFF2-40B4-BE49-F238E27FC236}">
                <a16:creationId xmlns:a16="http://schemas.microsoft.com/office/drawing/2014/main" id="{7E34DE75-54C5-49B2-894D-BAC61ACBB3A4}"/>
              </a:ext>
            </a:extLst>
          </p:cNvPr>
          <p:cNvSpPr/>
          <p:nvPr/>
        </p:nvSpPr>
        <p:spPr>
          <a:xfrm>
            <a:off x="1337046" y="5091764"/>
            <a:ext cx="7434193" cy="768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nl-BE" sz="249" dirty="0"/>
          </a:p>
        </p:txBody>
      </p:sp>
      <p:sp>
        <p:nvSpPr>
          <p:cNvPr id="57" name="Rechthoek 56"/>
          <p:cNvSpPr/>
          <p:nvPr/>
        </p:nvSpPr>
        <p:spPr>
          <a:xfrm>
            <a:off x="1477289" y="4262576"/>
            <a:ext cx="7163163" cy="60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BE" sz="1662" b="1" dirty="0" err="1">
                <a:solidFill>
                  <a:schemeClr val="tx2"/>
                </a:solidFill>
                <a:latin typeface="Montserrat" panose="00000500000000000000" pitchFamily="2" charset="0"/>
              </a:rPr>
              <a:t>Amélioration</a:t>
            </a:r>
            <a:r>
              <a:rPr lang="nl-BE" sz="1662" b="1" dirty="0">
                <a:solidFill>
                  <a:schemeClr val="tx2"/>
                </a:solidFill>
                <a:latin typeface="Montserrat" panose="00000500000000000000" pitchFamily="2" charset="0"/>
              </a:rPr>
              <a:t> de </a:t>
            </a:r>
            <a:r>
              <a:rPr lang="nl-BE" sz="1662" b="1" dirty="0" err="1">
                <a:solidFill>
                  <a:schemeClr val="tx2"/>
                </a:solidFill>
                <a:latin typeface="Montserrat" panose="00000500000000000000" pitchFamily="2" charset="0"/>
              </a:rPr>
              <a:t>l’accès</a:t>
            </a:r>
            <a:r>
              <a:rPr lang="nl-BE" sz="1662" b="1" dirty="0">
                <a:solidFill>
                  <a:schemeClr val="tx2"/>
                </a:solidFill>
                <a:latin typeface="Montserrat" panose="00000500000000000000" pitchFamily="2" charset="0"/>
              </a:rPr>
              <a:t> à des </a:t>
            </a:r>
            <a:r>
              <a:rPr lang="nl-BE" sz="1662" b="1" dirty="0" err="1">
                <a:solidFill>
                  <a:schemeClr val="tx2"/>
                </a:solidFill>
                <a:latin typeface="Montserrat" panose="00000500000000000000" pitchFamily="2" charset="0"/>
              </a:rPr>
              <a:t>informations</a:t>
            </a:r>
            <a:r>
              <a:rPr lang="nl-BE" sz="1662" b="1" dirty="0">
                <a:solidFill>
                  <a:schemeClr val="tx2"/>
                </a:solidFill>
                <a:latin typeface="Montserrat" panose="00000500000000000000" pitchFamily="2" charset="0"/>
              </a:rPr>
              <a:t> </a:t>
            </a:r>
            <a:r>
              <a:rPr lang="nl-BE" sz="1662" b="1" dirty="0" err="1">
                <a:solidFill>
                  <a:schemeClr val="tx2"/>
                </a:solidFill>
                <a:latin typeface="Montserrat" panose="00000500000000000000" pitchFamily="2" charset="0"/>
              </a:rPr>
              <a:t>fiables</a:t>
            </a:r>
            <a:r>
              <a:rPr lang="nl-BE" sz="1662" b="1" dirty="0">
                <a:solidFill>
                  <a:schemeClr val="tx2"/>
                </a:solidFill>
                <a:latin typeface="Montserrat" panose="00000500000000000000" pitchFamily="2" charset="0"/>
              </a:rPr>
              <a:t> </a:t>
            </a:r>
            <a:r>
              <a:rPr lang="nl-BE" sz="1662" b="1" dirty="0" err="1">
                <a:solidFill>
                  <a:schemeClr val="tx2"/>
                </a:solidFill>
                <a:latin typeface="Montserrat" panose="00000500000000000000" pitchFamily="2" charset="0"/>
              </a:rPr>
              <a:t>sur</a:t>
            </a:r>
            <a:r>
              <a:rPr lang="nl-BE" sz="1662" b="1" dirty="0">
                <a:solidFill>
                  <a:schemeClr val="tx2"/>
                </a:solidFill>
                <a:latin typeface="Montserrat" panose="00000500000000000000" pitchFamily="2" charset="0"/>
              </a:rPr>
              <a:t> </a:t>
            </a:r>
            <a:r>
              <a:rPr lang="nl-BE" sz="1662" b="1" dirty="0" err="1">
                <a:solidFill>
                  <a:schemeClr val="tx2"/>
                </a:solidFill>
                <a:latin typeface="Montserrat" panose="00000500000000000000" pitchFamily="2" charset="0"/>
              </a:rPr>
              <a:t>le</a:t>
            </a:r>
            <a:r>
              <a:rPr lang="nl-BE" sz="1662" b="1" dirty="0">
                <a:solidFill>
                  <a:schemeClr val="tx2"/>
                </a:solidFill>
                <a:latin typeface="Montserrat" panose="00000500000000000000" pitchFamily="2" charset="0"/>
              </a:rPr>
              <a:t> marché de </a:t>
            </a:r>
            <a:r>
              <a:rPr lang="nl-BE" sz="1662" b="1" dirty="0" err="1">
                <a:solidFill>
                  <a:schemeClr val="tx2"/>
                </a:solidFill>
                <a:latin typeface="Montserrat" panose="00000500000000000000" pitchFamily="2" charset="0"/>
              </a:rPr>
              <a:t>l’énergie</a:t>
            </a:r>
            <a:r>
              <a:rPr lang="nl-BE" sz="1662" b="1" dirty="0">
                <a:solidFill>
                  <a:schemeClr val="tx2"/>
                </a:solidFill>
                <a:latin typeface="Montserrat" panose="00000500000000000000" pitchFamily="2" charset="0"/>
              </a:rPr>
              <a:t> </a:t>
            </a:r>
            <a:r>
              <a:rPr lang="nl-BE" sz="1662" b="1" dirty="0" err="1">
                <a:solidFill>
                  <a:schemeClr val="tx2"/>
                </a:solidFill>
                <a:latin typeface="Montserrat" panose="00000500000000000000" pitchFamily="2" charset="0"/>
              </a:rPr>
              <a:t>grâce</a:t>
            </a:r>
            <a:r>
              <a:rPr lang="nl-BE" sz="1662" b="1" dirty="0">
                <a:solidFill>
                  <a:schemeClr val="tx2"/>
                </a:solidFill>
                <a:latin typeface="Montserrat" panose="00000500000000000000" pitchFamily="2" charset="0"/>
              </a:rPr>
              <a:t> à la </a:t>
            </a:r>
            <a:r>
              <a:rPr lang="nl-BE" sz="1662" b="1" dirty="0" err="1">
                <a:solidFill>
                  <a:schemeClr val="tx2"/>
                </a:solidFill>
                <a:latin typeface="Montserrat" panose="00000500000000000000" pitchFamily="2" charset="0"/>
              </a:rPr>
              <a:t>création</a:t>
            </a:r>
            <a:r>
              <a:rPr lang="nl-BE" sz="1662" b="1" dirty="0">
                <a:solidFill>
                  <a:schemeClr val="tx2"/>
                </a:solidFill>
                <a:latin typeface="Montserrat" panose="00000500000000000000" pitchFamily="2" charset="0"/>
              </a:rPr>
              <a:t> </a:t>
            </a:r>
            <a:r>
              <a:rPr lang="nl-BE" sz="1662" b="1" dirty="0" err="1">
                <a:solidFill>
                  <a:schemeClr val="tx2"/>
                </a:solidFill>
                <a:latin typeface="Montserrat" panose="00000500000000000000" pitchFamily="2" charset="0"/>
              </a:rPr>
              <a:t>d’un</a:t>
            </a:r>
            <a:r>
              <a:rPr lang="nl-BE" sz="1662" b="1" dirty="0">
                <a:solidFill>
                  <a:schemeClr val="tx2"/>
                </a:solidFill>
                <a:latin typeface="Montserrat" panose="00000500000000000000" pitchFamily="2" charset="0"/>
              </a:rPr>
              <a:t> </a:t>
            </a:r>
            <a:r>
              <a:rPr lang="nl-BE" sz="1662" b="1" dirty="0" err="1">
                <a:solidFill>
                  <a:schemeClr val="tx2"/>
                </a:solidFill>
                <a:latin typeface="Montserrat" panose="00000500000000000000" pitchFamily="2" charset="0"/>
              </a:rPr>
              <a:t>portail</a:t>
            </a:r>
            <a:r>
              <a:rPr lang="nl-BE" sz="1662" b="1" dirty="0">
                <a:solidFill>
                  <a:schemeClr val="tx2"/>
                </a:solidFill>
                <a:latin typeface="Montserrat" panose="00000500000000000000" pitchFamily="2" charset="0"/>
              </a:rPr>
              <a:t> web.</a:t>
            </a:r>
            <a:endParaRPr lang="nl-BE" sz="1662" b="1" dirty="0">
              <a:solidFill>
                <a:srgbClr val="F60000"/>
              </a:solidFill>
              <a:latin typeface="Montserrat" panose="00000500000000000000" pitchFamily="2" charset="0"/>
            </a:endParaRPr>
          </a:p>
        </p:txBody>
      </p:sp>
      <p:sp>
        <p:nvSpPr>
          <p:cNvPr id="59" name="Rechthoek 58"/>
          <p:cNvSpPr/>
          <p:nvPr/>
        </p:nvSpPr>
        <p:spPr>
          <a:xfrm>
            <a:off x="1477289" y="5198555"/>
            <a:ext cx="7163163" cy="582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BE" sz="1593" b="1" dirty="0" err="1">
                <a:solidFill>
                  <a:schemeClr val="tx2"/>
                </a:solidFill>
                <a:latin typeface="Montserrat" panose="00000500000000000000" pitchFamily="2" charset="0"/>
              </a:rPr>
              <a:t>Renforcer</a:t>
            </a:r>
            <a:r>
              <a:rPr lang="nl-BE" sz="1593" b="1" dirty="0">
                <a:solidFill>
                  <a:schemeClr val="tx2"/>
                </a:solidFill>
                <a:latin typeface="Montserrat" panose="00000500000000000000" pitchFamily="2" charset="0"/>
              </a:rPr>
              <a:t> les </a:t>
            </a:r>
            <a:r>
              <a:rPr lang="nl-BE" sz="1593" b="1" dirty="0" err="1">
                <a:solidFill>
                  <a:schemeClr val="tx2"/>
                </a:solidFill>
                <a:latin typeface="Montserrat" panose="00000500000000000000" pitchFamily="2" charset="0"/>
              </a:rPr>
              <a:t>droits</a:t>
            </a:r>
            <a:r>
              <a:rPr lang="nl-BE" sz="1593" b="1" dirty="0">
                <a:solidFill>
                  <a:schemeClr val="tx2"/>
                </a:solidFill>
                <a:latin typeface="Montserrat" panose="00000500000000000000" pitchFamily="2" charset="0"/>
              </a:rPr>
              <a:t> des </a:t>
            </a:r>
            <a:r>
              <a:rPr lang="nl-BE" sz="1593" b="1" dirty="0" err="1">
                <a:solidFill>
                  <a:schemeClr val="tx2"/>
                </a:solidFill>
                <a:latin typeface="Montserrat" panose="00000500000000000000" pitchFamily="2" charset="0"/>
              </a:rPr>
              <a:t>consommateurs</a:t>
            </a:r>
            <a:r>
              <a:rPr lang="nl-BE" sz="1593" b="1" dirty="0">
                <a:solidFill>
                  <a:schemeClr val="tx2"/>
                </a:solidFill>
                <a:latin typeface="Montserrat" panose="00000500000000000000" pitchFamily="2" charset="0"/>
              </a:rPr>
              <a:t> et des PME par </a:t>
            </a:r>
            <a:r>
              <a:rPr lang="nl-BE" sz="1593" b="1" dirty="0" err="1">
                <a:solidFill>
                  <a:schemeClr val="tx2"/>
                </a:solidFill>
                <a:latin typeface="Montserrat" panose="00000500000000000000" pitchFamily="2" charset="0"/>
              </a:rPr>
              <a:t>le</a:t>
            </a:r>
            <a:r>
              <a:rPr lang="nl-BE" sz="1593" b="1" dirty="0">
                <a:solidFill>
                  <a:schemeClr val="tx2"/>
                </a:solidFill>
                <a:latin typeface="Montserrat" panose="00000500000000000000" pitchFamily="2" charset="0"/>
              </a:rPr>
              <a:t> </a:t>
            </a:r>
            <a:r>
              <a:rPr lang="nl-BE" sz="1593" b="1" dirty="0" err="1">
                <a:solidFill>
                  <a:schemeClr val="tx2"/>
                </a:solidFill>
                <a:latin typeface="Montserrat" panose="00000500000000000000" pitchFamily="2" charset="0"/>
              </a:rPr>
              <a:t>biais</a:t>
            </a:r>
            <a:r>
              <a:rPr lang="nl-BE" sz="1593" b="1" dirty="0">
                <a:solidFill>
                  <a:schemeClr val="tx2"/>
                </a:solidFill>
                <a:latin typeface="Montserrat" panose="00000500000000000000" pitchFamily="2" charset="0"/>
              </a:rPr>
              <a:t> </a:t>
            </a:r>
            <a:r>
              <a:rPr lang="nl-BE" sz="1593" b="1" dirty="0" err="1">
                <a:solidFill>
                  <a:schemeClr val="tx2"/>
                </a:solidFill>
                <a:latin typeface="Montserrat" panose="00000500000000000000" pitchFamily="2" charset="0"/>
              </a:rPr>
              <a:t>d’un</a:t>
            </a:r>
            <a:r>
              <a:rPr lang="nl-BE" sz="1593" b="1" dirty="0">
                <a:solidFill>
                  <a:schemeClr val="tx2"/>
                </a:solidFill>
                <a:latin typeface="Montserrat" panose="00000500000000000000" pitchFamily="2" charset="0"/>
              </a:rPr>
              <a:t> </a:t>
            </a:r>
            <a:r>
              <a:rPr lang="nl-BE" sz="1593" b="1" dirty="0" err="1">
                <a:solidFill>
                  <a:schemeClr val="tx2"/>
                </a:solidFill>
                <a:latin typeface="Montserrat" panose="00000500000000000000" pitchFamily="2" charset="0"/>
              </a:rPr>
              <a:t>nouvel</a:t>
            </a:r>
            <a:r>
              <a:rPr lang="nl-BE" sz="1593" b="1" dirty="0">
                <a:solidFill>
                  <a:schemeClr val="tx2"/>
                </a:solidFill>
                <a:latin typeface="Montserrat" panose="00000500000000000000" pitchFamily="2" charset="0"/>
              </a:rPr>
              <a:t> </a:t>
            </a:r>
            <a:r>
              <a:rPr lang="nl-BE" sz="1593" b="1" dirty="0" err="1">
                <a:solidFill>
                  <a:schemeClr val="tx2"/>
                </a:solidFill>
                <a:latin typeface="Montserrat" panose="00000500000000000000" pitchFamily="2" charset="0"/>
              </a:rPr>
              <a:t>accord</a:t>
            </a:r>
            <a:r>
              <a:rPr lang="nl-BE" sz="1593" b="1" dirty="0">
                <a:solidFill>
                  <a:schemeClr val="tx2"/>
                </a:solidFill>
                <a:latin typeface="Montserrat" panose="00000500000000000000" pitchFamily="2" charset="0"/>
              </a:rPr>
              <a:t> du </a:t>
            </a:r>
            <a:r>
              <a:rPr lang="nl-BE" sz="1593" b="1" dirty="0" err="1">
                <a:solidFill>
                  <a:schemeClr val="tx2"/>
                </a:solidFill>
                <a:latin typeface="Montserrat" panose="00000500000000000000" pitchFamily="2" charset="0"/>
              </a:rPr>
              <a:t>consommateur</a:t>
            </a:r>
            <a:endParaRPr lang="nl-BE" sz="1593" b="1" dirty="0">
              <a:solidFill>
                <a:srgbClr val="F60000"/>
              </a:solidFill>
              <a:latin typeface="Montserrat" panose="00000500000000000000" pitchFamily="2" charset="0"/>
            </a:endParaRPr>
          </a:p>
        </p:txBody>
      </p:sp>
      <p:sp>
        <p:nvSpPr>
          <p:cNvPr id="34" name="Titel 1">
            <a:extLst>
              <a:ext uri="{FF2B5EF4-FFF2-40B4-BE49-F238E27FC236}">
                <a16:creationId xmlns:a16="http://schemas.microsoft.com/office/drawing/2014/main" id="{CDC00316-3EE5-479A-A815-554683D9BFC6}"/>
              </a:ext>
            </a:extLst>
          </p:cNvPr>
          <p:cNvSpPr txBox="1">
            <a:spLocks/>
          </p:cNvSpPr>
          <p:nvPr/>
        </p:nvSpPr>
        <p:spPr>
          <a:xfrm>
            <a:off x="-3042" y="0"/>
            <a:ext cx="914400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200" b="1" dirty="0" err="1">
                <a:solidFill>
                  <a:srgbClr val="0067A2"/>
                </a:solidFill>
                <a:ea typeface="+mn-ea"/>
                <a:cs typeface="+mn-cs"/>
              </a:rPr>
              <a:t>Recommandations</a:t>
            </a:r>
            <a:r>
              <a:rPr lang="nl-BE" sz="3200" b="1" dirty="0">
                <a:solidFill>
                  <a:srgbClr val="0067A2"/>
                </a:solidFill>
                <a:ea typeface="+mn-ea"/>
                <a:cs typeface="+mn-cs"/>
              </a:rPr>
              <a:t> </a:t>
            </a:r>
            <a:r>
              <a:rPr lang="nl-BE" sz="3200" b="1" dirty="0" err="1">
                <a:solidFill>
                  <a:srgbClr val="0067A2"/>
                </a:solidFill>
                <a:ea typeface="+mn-ea"/>
                <a:cs typeface="+mn-cs"/>
              </a:rPr>
              <a:t>structurelles</a:t>
            </a:r>
            <a:endParaRPr lang="nl-BE" sz="3200" b="1" dirty="0">
              <a:solidFill>
                <a:srgbClr val="0067A2"/>
              </a:solidFill>
              <a:ea typeface="+mn-ea"/>
              <a:cs typeface="+mn-cs"/>
            </a:endParaRPr>
          </a:p>
        </p:txBody>
      </p:sp>
      <p:sp>
        <p:nvSpPr>
          <p:cNvPr id="35" name="Tijdelijke aanduiding voor dianummer 13">
            <a:extLst>
              <a:ext uri="{FF2B5EF4-FFF2-40B4-BE49-F238E27FC236}">
                <a16:creationId xmlns:a16="http://schemas.microsoft.com/office/drawing/2014/main" id="{1DA98240-2793-4200-A270-22AA2E2214EC}"/>
              </a:ext>
            </a:extLst>
          </p:cNvPr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57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36" name="Afbeelding 35">
            <a:extLst>
              <a:ext uri="{FF2B5EF4-FFF2-40B4-BE49-F238E27FC236}">
                <a16:creationId xmlns:a16="http://schemas.microsoft.com/office/drawing/2014/main" id="{34B1258D-DC9B-4B95-894C-16EA6F1438F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22143"/>
      </p:ext>
    </p:extLst>
  </p:cSld>
  <p:clrMapOvr>
    <a:masterClrMapping/>
  </p:clrMapOvr>
  <p:transition spd="slow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57DE8477-BA21-4E7C-A243-8CEA68391B3F}" type="slidenum">
              <a:rPr lang="fr-FR" sz="1800" smtClean="0"/>
              <a:pPr/>
              <a:t>58</a:t>
            </a:fld>
            <a:endParaRPr lang="fr-FR" sz="1800" dirty="0"/>
          </a:p>
        </p:txBody>
      </p:sp>
      <p:sp>
        <p:nvSpPr>
          <p:cNvPr id="15364" name="AutoShape 4" descr="data:image/jpeg;base64,/9j/4AAQSkZJRgABAQAAAQABAAD/2wCEAAkGBhIQEBIQEBIREBUUFRUUEBYWFBYVFRUUFRAVFBQWFRUXJyYeFxkjHBQUIC8gIycpLCwsFx4xNTAqNSYrLCkBCQoKDgwOGg8PGjUkHSQpKSk1LCwsKiwpKSkpKSksLCkpLDUpLywqKSksLDUsLC0pLCksLDUpLCksKTApKSwsLP/AABEIAIgBcQMBIgACEQEDEQH/xAAbAAEAAQUBAAAAAAAAAAAAAAAABQECAwQGB//EAEQQAAEDAgEJBQYCBgkFAAAAAAEAAgMEERIFBhYhMUFSkdETUWFxoRQiU4GSsTLBFSMzVILxB0JicoOissLwF0NEk+H/xAAbAQEAAwEBAQEAAAAAAAAAAAAAAQIDBAUGB//EADERAAIBAgYBAgMGBwAAAAAAAAABAgMRBBITITFRQQVhIiORMkJxgaGxFBVywdHh8P/aAAwDAQACEQMRAD8A9xREQBERAEREAREQBERAEREAREQBERAEREAREQBERAEREAREQBERAEREAREQBERAEREAREQBERAEREAREQBERAEREAREQBERAEREARWSShou4gAbSVHS5xRDZid5DV6qHJLkmxKIojSaPhfyHVNJo+F/IdVXUj2TlZLoojSaPhfyHVNJo+F/IdU1I9jKyXRRGk0fC/kOqaTR8L+Q6pqR7GVkuiiNJo+F/IdU0mj4X8h1TUj2MrJdFEaTR8L+Q6ppNHwv5DqmpHsZWS6KI0mj4X8h1TSaPhfyHVNSPYysl0URpNHwv5Dqmk0fC/kOqakexlZLoojSaPhfyHVNJo+F/IdU1I9jKyXRRGk0fC/kOqaTR8L+Q6pqR7GVkuiiNJo+F/IdU0mj4X8h1TUj2MrJdFEaTR8L+Q6ppNHwv5DqmpHsZWS6KI0mj4X8h1TSaPhfyHVNSPYysl0URpNHwv5Dqmk0fC/kOqakexlZLoojSaPhfyHVNJo+F/IdU1I9jKyXRRGk0fC/kOqaTR8L+Q6pqR7GVkui0abLEUhsHWO4HUt1WTT4K2KoiKQEREAREQBERAEREARFS6AqqEpdYa0/q3224XW5IDl8p5QMzzr90fhHh3+a0llFK/gf9JT2V/A/6SuF3e7OhGJFtx5KmcLiN3zsPur/ANCzfDPNvVMrFzRRb36Fm+Gebeq1JYXMOFwLT3FGmuRcsREUEhFlpoMbrc/JZ6+JrbW1Hu/NLbXFzTRFfHGXENaLk6gEBYr2Qudsa4+QJ+y6XJ+Q2MALwHu8dg8gpMBbKi/Jm6nRxXsknw3/AEuT2ST4b/pcu2SytorsahxPsknw3/S5PZJPhv8Apcu2slk0V2NQ4n2ST4b/AKXJ7I/gf9JXbWRNH3I1DhHNtt1Ki7eema8Wc0OHiudytkbsvfZct397eoWcqTRZTuRSIqhZlyiKQlo2lgLNoF/MKPRqwvcIiIAi2IMnySC7GEjv1AeqzfoWb4Z5t6qcrIuaKLe/Qs3wzzb1WGSgkabFjuV/UJlYua66PIGUS8GNxuWi7T3jZr8lA+yv4H/SVv5Ehc2dpLXAWdtBG5XhdMrJJo6hEul11mIREQBERAEREAVLqq0sq5REEbpDr3NHe47AobtuyUnJ2RnqKtkYxPc1g7ybKEytl0SxOZR1MDJjqaZL2Hfa4tfu2rlK2qdK4vkJcfQeAG4KLqAsI4j4tketT9NjONpS39jFlXLWVaV+CeaVpP4T7pa4d7XAWK12551v7zJ/l6KWyZlFsg9iqjihk92Nx2wyHU1zTuFza3j5qn/TCqFzjgsN+Jw1d+zUvocPiaE4/MST/A+R9U9MxeEqZYSbT43ZHDO+tP8A5EnMdFc3Oer/AHib6lIM/o9m3zUw/wAQ9FsRf0dzu/DLTutts4n8l0qthPb6HiSw+PfiX1/2SOZGc00k3YTPMgc0lpdtBbrIv3Wuu1ZlGIgkSRm2t1nDUNmvuXHZuZvsppHmSaN8rmPawMNwwYTic4/JZKDJjRFOPaIHYmNBIJs33wbu8Ny8TGThKr8rg+k9Op1oUEq3N/PR1v6Riti7SO17E4ha+21+9aeVoWTQl7CHYblpBBGr8QuPmufZk1vszm+0QW7ZpxXOH9mRbz3qeyJAGUmEPbIPf95utpuSuS+bZnocHNIiq1tyB3rjNyTo2BjMR36z5bv+eK1YIzK8l2zafyC2coOswDvNuQSkGCPF8+i182KmrXsaHe78x3LdzbjBlJO5ur5kBalHFjeXO121nzUpkZgE0gbwi/gcSQXxXIlxYnLqq4SgzpyjUmU09NTvbHI6MkvLTdp8T3WU7mtnGatsjZI+xlhdgmZe4B12I8NR5LaNWMnZGlTCzppt226advxJ5Lqihco5bfHW0tMGtLZhIXE3xDA24tuWjdjCEHN2XTf0JtFQKt1JQIl0QBYqmMOY5p2EEeiyFQGSsuvmqqync1obAWhhF7nE25xXVZNLZ+S8YOSbXjf9bEGpBtI10fu7dt/HuSnpmuj1bTtPceisydIQ4sO/7hciVnuaMrk6bWWHzH5rDWxYXnuOsK+oGCXEO8Hqs2U2+6D3H7p4sCOWxQU3aSNZuJ1+Q1la6lM3R+u/hP5KIq7RL4J99XFHZjnsZYCwLgNW7UqmuixYO0ZivbDiGK/dbauczloGvnDjNFGcLRhcSDqLterdr9FSWgb7dj7aIHtWnBc472Gq2y/VdWZ9GNkdC/KUdnFr2PLWucQHAmzRr1Lz2szkqXOLhK9t9zTYAdwU9kyiYyd7jNE8FsuNjScVjckfJR2iLpbmCaJ7N2s3AOzEANRXm42Nebjp8b8Gc0/BAyZy1Y2VEv1LUmzwrRsqJPTop2XMaU6u2pvrPRaj/wCjqocbNkpnd1pD9rJRhWXNzmlGZz82e1eNlVL6dF0+atTld5ZUTThkFwT7RYB7d+BoGLZsOr5q3J+YJpHmpreykZHrjjaSccl/dDrgaht/kq1+UnzOLnm53DcB3NG4LuzuC35O3BYGpXeaTsjv4s4aZxwiaO/ibfdSIcF45O9SuaudbqeVsUriYnnDrP7Mk6iPC+0LWEm+T16vpbUHKm728Hp6KgKqrnjBERAFyOfFQQ6Jm6znfPUOvNdcuRz/AKU9nHMNjCWu8A61jzFvmqVFeLR14O2tG5y75VpzvVjqhas065oU7H1NOk7mtWSbV7JT1BkomvO10AcfMx3K8VMbppGxMF3PcGtHiTZepzZ20UDTSOlcDG3sXWjeQC1uE6wLFd0acpK0Vc8316pTpQpqbs9/psRync2Nsn8P5rnRl3J/x5f/AFO6LfyZnZQw4rSyOxW2xOGy/VZwwddO7gz5iWOw1vtr6mpkloNU8E2Fp7nu1P1rYoKGIRTgVLHAxtDjgeMIxjWb7e5XZHjp5ZHywT4gGyGRrmFrmh7T7wG8a1bQUsAinwzuILG4j2ThhGMWNt6o6coPLJbm0akaizRd17FW0MXszm+0st2zSXYHWBwEYbbb21qdyJE1tLZjxIPf94AgHWb6jr1KCZSQezOHbuw9q27uydcO7MgNw7dm9TuRGMbS2jcXt9+xLS3eb6j4pH+xZnNLJTfjb5j7rGr4nWcD3EfdcqNfBuZTP4fn+SyT/sfk38lblNupp7jbn/JXsGOG3h6j+S08sjwUyb+E+f5BZ83DeWQ+H+5aeTJdrfmPsVI5GiwzSW4Qf8ymHKKy4Zx2ajq+1T7GKcs9okxdpe+K+6261lv5q1xghylLKHe1Ruc+pvaxIa4x4bf1fxKmTcg5VpTK2A0mGSV8nvlxPvHVu7rKYzfzVfGypdVPEktV+2LfwgYSLD6j6KkIS258/getXq02pNtWeXjl2tz7HEipYKcVLJ6x1bqkPuymMknWy1sJbb7Lra6cvyjkt5Fi6KVxHcTECR6rFQ5LyrAxtLHJTdmw2ZK7EXiMG4GDYTbV+e9SOcmRKiSWmqaV0XaQ4xhkuGuD22OzZv1eKRg0r26/crUqwlO1197e/a2XGyInLOTjU5X7Ayyxs9lDnhjy3EBI7Vq2ayNfgtLJWbhlq6mhkqKgwU9nRtDyDeQAi5321rp48jS/pIVZwYPZhEbE4sePEdVtnzVcl5FkjrqyodhwTCPs7HX7rbG43K+nd3a8v6Gf8TlhlT4grf1X/exz+Sssy09BXgvMjqSV8ULnaztDW3v3F11DGqjhjiqKaaskqg5jpsTZSyUOsZGm4tZddQZqu7PKEMxaG1M0j2FpuQ1w90m42ggGyx5Po8qsEUBkpRHGWgy+857o27sJ1XIFlTJJ2v8A9uaxrUk5NW5vzZNWXs7732NXLNOa3KbaV8kjIo6ftS1ji0ucXAayPNvIqmZNGYazKMRe6TAYwHON3EYXEYjvIBA+S38uZDqva2VtEYi/s+ykZISAW3uCCPlyCZr5BqIJqqapdG90+B12E2uA64sRqAuAPJWUXnu1559rGTqrQaUlbKlbze+5bks/iHksbdU/8X5LYoWBrMRO3WfABa9H70pd5lR0cJdlQa2+SzVw/VfT+SwZQN3hvhbms+UTZgHiPROwRilM3f238J+4UWpTN39t/CfuFEPtIS4Lc5aON84L52xHA0YSxx/rOsbjV/JWy0kft2Pt2h3aNODA697D3cWxVzlp4XTgyTGN2FuoRl2rE6xuPmktPD7diMxx9o33OzNr2GrFs7ta3a3/ADM/Br0dHG2WVzZ2vdgm90McDra6+s6tS2cxtk3+H9nLBk2ihM7xHMXvc2UYTGWi5BB97wV+Ssp0tHjaZnPJsHEMOG7b7CNu1Uc4wacnYhtWNer/AGj/AO87/UVtZCH69vk7/SVoz5ZoS4uM0guSf2Tt5uq0ec9BE8P7eQ2vqMT94tuCzi03e6JdSNuTP/SBVECFm4l7j8g0D/UVxjp10edmVYa6nE9M4v7B9pfdc0hsg1Gzt1wNa4p1QuiUMzufT+lRVTDpx7ZsTTqNqpkmqlrRxOle1jAXOcQ1o7yTYLanCx71OmoK7PeM3KkyUlPI7a6Jhd54BdSS1cl0QhhjiH/bY1n0tA/JbSM/OqjTm2uLsIiKCgWGpp2yNcx4DmuFnA7wVmVLIOODzLL2Y1RES6AGaPcBbG3wI3+YUA3NytkOFtNL5ubhA8y7UvbLK2SEOBa4XBBBB2EEWIRWR7NL1mtCNnFN9s8jZ2WS2udjZPWuBa3D7zKcEWJJ3v8A+bNvMNcSbkkk6yd5J2r2sZl0P7rD9KpNmpRMY5wpYTYE2w9wXp0MXSox2Tv+R8p6lRxXqFXUqzX+DxtiztXoXZ026jp/pVcNN+50/wBK0/nFLpnlS9ArP7y/Ugcw4XOq9V8IY8Sf3XNsAfnbku1p802sZIwSPPaNDTqGqzg7VyWHJ+VYYW2ZAI77QwAA+K29JmcD/ReZisTDETz/AJHuYHBywtLTbvvcxNzTaIjF2j7F4fewvcNLbeq2m0wpaVzA4usHWJsCS4m2zzWLSZnA/wBFGZTyqZrC2Fo2DvPeVyucUtjvSb5NBERcpqSg/WReNvULDk6axLDv2easoKjCcJ2H7q6vhwkOG/d4960vtcr7FlZHgfdptfWPBb+bbryPvtLf9yiHvJNzrKz5PrDFIH7RsI7wdqiMrSuGtjsrJZWQTte0OaQQVeu3kwFksqogKWSyqiApZAFVEBTCrZNQPkfsr1E5bymGNMbTdzhY/wBkb7+Kq2kiUjm2yEDDfUdykqZgjZc79Z6KLV+M2w31X2LjTsb2NmkaXyYju1nz3JlKS7g3u+5Wy0CJnf8AmVGOdcknepeysC1b2RZsMzb77t5jV62WiihOzuGdHlXNxtRIJC9zdQbYAEaiTv8ANH5ttNR7RjdfGH4bC2q2q+3csFJnJZoEjS4jeLa/Md6z6TM4H+i6M0DK0jCzNsRdtIxznOcyQNBA1F2vVbl8159OF6NpMzgf6KMq6uB7i72aJ19pcBc8lwYvDqs4yjK1ikqcpHnk4UdOvTD7P+6U/wBKzUGT6SaQMdR04vfXhG4XSlQy+TCWHkeY5Cy8aOUuLe0jeME8Z2PjO0eY2j/6peszVMzTPk54qYjrwAgTR/2XNOs/f7r0o5k0H7rD9K2KDNekp39pDBFG+1sTW2NjtF16cE4qx2en4qvgZXg00/DPG4c0q17sIppr+LcI+ZNgvQszMwfZXCech8tvdA1tjvt173eK7XCllq5Nnp4r1iviIaf2V5t5AVURUPHCIiAIiIAiIgCtkZcEHYRY/NXIgOJqqYxvLHbvUbisK7OtyeyUWcPIjaFDyZsOv7r2keII+y5JUn4NlNEIimNGZOJnr0TRmTiZ69FXTkTmRDopjRmTiZ69E0Zk4mevRNOQzIh0UxozJxM9eiaMycTPXomnLoZkQ6ue8nWTdS2jMnEz16JozJxM9eiZJDMiHRTGjMnEz16JozJxM9eiacuhmRG01W+M3Y4t7+4+YUlHnK8fia13MJozJxM9eiaMycTPXorJTXBDysv0nd8Mcymk7vhjmVZozJxM9eiaMycTPXorfMI+Ev0nd8Mcymk7vhjmVZozJxM9eiaMycTPXonzB8JfpO74Y5lDnO7gHMqzRmTiZ69E0Zk4mevRPmD4TBUZelfqBDP7u3mVHkqX0Zk4mevRNGZOJnr0VXGb5LJxRDopjRmTiZ69E0Zk4mevRV05dDMiJc8kAE6hsVqmNGZOJnr0TRmTiZ69E05dDMiHRTGjMnEz16JozJxM9eiacuhmRDopjRmTiZ69E0Zk4mevRNOROZEOimNGZOJnr0VNGZOJnr0TJIjMiIU3m5Rm5lOyxDfE7ys1Lm0AbyOxeA1DmpljABYCwGxa06bTuykpeEXIiLoMwiIgCIiAIiIAiIgCIiAIiIAiIgCIiAIiIAiIgCIiAIiIAiIgCIiAIiIAiIgCIiAIiIAiIgCIiAIiIAiIgCIiAIiIAiIgCIiAIiIAiIgCIiAIiIAiIgCIiAIiIAiIgCIiAIiIAiIgCIiAIiIAiIgCIiAIiIAiIgCIiAIiIAiIgCIiAIiIAiIgCIiAIiID/9k="/>
          <p:cNvSpPr>
            <a:spLocks noChangeAspect="1" noChangeArrowheads="1"/>
          </p:cNvSpPr>
          <p:nvPr/>
        </p:nvSpPr>
        <p:spPr bwMode="auto">
          <a:xfrm>
            <a:off x="63500" y="-617538"/>
            <a:ext cx="3514725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5366" name="Picture 6" descr="https://belmed.economie.fgov.be/belmed/images/logo_bel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47864" y="3950652"/>
            <a:ext cx="4857006" cy="1796942"/>
          </a:xfrm>
          <a:prstGeom prst="rect">
            <a:avLst/>
          </a:prstGeom>
          <a:noFill/>
        </p:spPr>
      </p:pic>
      <p:grpSp>
        <p:nvGrpSpPr>
          <p:cNvPr id="17" name="Groupe 16"/>
          <p:cNvGrpSpPr/>
          <p:nvPr/>
        </p:nvGrpSpPr>
        <p:grpSpPr>
          <a:xfrm>
            <a:off x="871300" y="476672"/>
            <a:ext cx="4032448" cy="3456384"/>
            <a:chOff x="1043608" y="1340768"/>
            <a:chExt cx="3365590" cy="2925980"/>
          </a:xfrm>
        </p:grpSpPr>
        <p:pic>
          <p:nvPicPr>
            <p:cNvPr id="15369" name="Picture 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43608" y="2924944"/>
              <a:ext cx="3365590" cy="1341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10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34155" y="1340768"/>
              <a:ext cx="2664296" cy="2470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030" y="677052"/>
            <a:ext cx="30194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200" y="2248061"/>
            <a:ext cx="30194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e 17"/>
          <p:cNvGrpSpPr/>
          <p:nvPr/>
        </p:nvGrpSpPr>
        <p:grpSpPr>
          <a:xfrm>
            <a:off x="0" y="6136421"/>
            <a:ext cx="7993776" cy="735815"/>
            <a:chOff x="0" y="6136421"/>
            <a:chExt cx="7993776" cy="735815"/>
          </a:xfrm>
        </p:grpSpPr>
        <p:pic>
          <p:nvPicPr>
            <p:cNvPr id="19" name="Picture 2" descr="C:\Documents and Settings\Custinne_Bertrand\Bureau\MEDIATEUR\Logos\Ombu_Med_rvb_logo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976156" y="6257021"/>
              <a:ext cx="2017620" cy="520351"/>
            </a:xfrm>
            <a:prstGeom prst="rect">
              <a:avLst/>
            </a:prstGeom>
            <a:noFill/>
          </p:spPr>
        </p:pic>
        <p:grpSp>
          <p:nvGrpSpPr>
            <p:cNvPr id="20" name="Groupe 19"/>
            <p:cNvGrpSpPr/>
            <p:nvPr/>
          </p:nvGrpSpPr>
          <p:grpSpPr>
            <a:xfrm>
              <a:off x="0" y="6136421"/>
              <a:ext cx="5436096" cy="735815"/>
              <a:chOff x="0" y="6109817"/>
              <a:chExt cx="5632640" cy="762419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6109817"/>
                <a:ext cx="642128" cy="756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8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9042" y="6120671"/>
                <a:ext cx="987769" cy="751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4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3728" y="6120671"/>
                <a:ext cx="989602" cy="750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328" y="6116781"/>
                <a:ext cx="1006962" cy="755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11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1200" y="6111142"/>
                <a:ext cx="1041440" cy="75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110634"/>
                <a:ext cx="985760" cy="747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7" name="Afbeelding 26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1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29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58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32" y="4456774"/>
            <a:ext cx="1466556" cy="126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18"/>
          <a:stretch/>
        </p:blipFill>
        <p:spPr>
          <a:xfrm>
            <a:off x="550195" y="3851591"/>
            <a:ext cx="2458030" cy="50629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601045" y="3309546"/>
            <a:ext cx="8542955" cy="1446550"/>
            <a:chOff x="1648420" y="3665928"/>
            <a:chExt cx="7439042" cy="1446550"/>
          </a:xfrm>
        </p:grpSpPr>
        <p:sp>
          <p:nvSpPr>
            <p:cNvPr id="5" name="ZoneTexte 4"/>
            <p:cNvSpPr txBox="1"/>
            <p:nvPr/>
          </p:nvSpPr>
          <p:spPr>
            <a:xfrm>
              <a:off x="1648420" y="3830076"/>
              <a:ext cx="4554695" cy="11182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>
                <a:lnSpc>
                  <a:spcPts val="4000"/>
                </a:lnSpc>
              </a:pPr>
              <a:r>
                <a:rPr lang="fr-BE" sz="3600" b="1" dirty="0" err="1">
                  <a:solidFill>
                    <a:srgbClr val="A50029"/>
                  </a:solidFill>
                  <a:latin typeface="+mj-lt"/>
                </a:rPr>
                <a:t>Activiteitenverslag</a:t>
              </a:r>
              <a:endParaRPr lang="fr-BE" sz="3600" b="1" dirty="0">
                <a:solidFill>
                  <a:srgbClr val="A50029"/>
                </a:solidFill>
                <a:latin typeface="+mj-lt"/>
              </a:endParaRPr>
            </a:p>
            <a:p>
              <a:pPr algn="just">
                <a:lnSpc>
                  <a:spcPts val="4000"/>
                </a:lnSpc>
              </a:pPr>
              <a:r>
                <a:rPr lang="fr-BE" sz="3600" b="1" dirty="0">
                  <a:solidFill>
                    <a:srgbClr val="A50029"/>
                  </a:solidFill>
                  <a:latin typeface="+mj-lt"/>
                </a:rPr>
                <a:t>Rapport  d’activités</a:t>
              </a:r>
              <a:endParaRPr lang="fr-FR" sz="3600" b="1" dirty="0">
                <a:solidFill>
                  <a:srgbClr val="A50029"/>
                </a:solidFill>
                <a:latin typeface="+mj-lt"/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5983655" y="3665928"/>
              <a:ext cx="3103807" cy="14465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BE" sz="8800" b="1" spc="600" dirty="0">
                  <a:solidFill>
                    <a:srgbClr val="0067A2"/>
                  </a:solidFill>
                  <a:latin typeface="+mj-lt"/>
                </a:rPr>
                <a:t>2022</a:t>
              </a:r>
              <a:endParaRPr lang="fr-FR" sz="8800" b="1" spc="600" dirty="0">
                <a:solidFill>
                  <a:srgbClr val="0067A2"/>
                </a:solidFill>
                <a:latin typeface="+mj-lt"/>
              </a:endParaRPr>
            </a:p>
          </p:txBody>
        </p:sp>
      </p:grp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36" y="-743808"/>
            <a:ext cx="7129287" cy="361188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>
          <a:xfrm>
            <a:off x="0" y="6300983"/>
            <a:ext cx="9144000" cy="365125"/>
          </a:xfrm>
        </p:spPr>
        <p:txBody>
          <a:bodyPr/>
          <a:lstStyle/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59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41713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spcBef>
                <a:spcPct val="0"/>
              </a:spcBef>
              <a:buNone/>
              <a:defRPr sz="2100" b="1">
                <a:solidFill>
                  <a:srgbClr val="0067A2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BE" dirty="0">
                <a:latin typeface="+mj-lt"/>
              </a:rPr>
              <a:t>Klachten per DNB | Plaintes par GRD</a:t>
            </a:r>
            <a:endParaRPr lang="fr-FR" dirty="0">
              <a:latin typeface="+mj-lt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16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6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8E542284-2DD2-4D6C-B089-46A0B51202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458674"/>
              </p:ext>
            </p:extLst>
          </p:nvPr>
        </p:nvGraphicFramePr>
        <p:xfrm>
          <a:off x="15401" y="877261"/>
          <a:ext cx="9128600" cy="4717651"/>
        </p:xfrm>
        <a:graphic>
          <a:graphicData uri="http://schemas.openxmlformats.org/drawingml/2006/table">
            <a:tbl>
              <a:tblPr/>
              <a:tblGrid>
                <a:gridCol w="1978107">
                  <a:extLst>
                    <a:ext uri="{9D8B030D-6E8A-4147-A177-3AD203B41FA5}">
                      <a16:colId xmlns:a16="http://schemas.microsoft.com/office/drawing/2014/main" val="765331711"/>
                    </a:ext>
                  </a:extLst>
                </a:gridCol>
                <a:gridCol w="1199481">
                  <a:extLst>
                    <a:ext uri="{9D8B030D-6E8A-4147-A177-3AD203B41FA5}">
                      <a16:colId xmlns:a16="http://schemas.microsoft.com/office/drawing/2014/main" val="727849509"/>
                    </a:ext>
                  </a:extLst>
                </a:gridCol>
                <a:gridCol w="1184016">
                  <a:extLst>
                    <a:ext uri="{9D8B030D-6E8A-4147-A177-3AD203B41FA5}">
                      <a16:colId xmlns:a16="http://schemas.microsoft.com/office/drawing/2014/main" val="1110856725"/>
                    </a:ext>
                  </a:extLst>
                </a:gridCol>
                <a:gridCol w="1191749">
                  <a:extLst>
                    <a:ext uri="{9D8B030D-6E8A-4147-A177-3AD203B41FA5}">
                      <a16:colId xmlns:a16="http://schemas.microsoft.com/office/drawing/2014/main" val="3967979360"/>
                    </a:ext>
                  </a:extLst>
                </a:gridCol>
                <a:gridCol w="1191749">
                  <a:extLst>
                    <a:ext uri="{9D8B030D-6E8A-4147-A177-3AD203B41FA5}">
                      <a16:colId xmlns:a16="http://schemas.microsoft.com/office/drawing/2014/main" val="2308278299"/>
                    </a:ext>
                  </a:extLst>
                </a:gridCol>
                <a:gridCol w="1191749">
                  <a:extLst>
                    <a:ext uri="{9D8B030D-6E8A-4147-A177-3AD203B41FA5}">
                      <a16:colId xmlns:a16="http://schemas.microsoft.com/office/drawing/2014/main" val="1183570582"/>
                    </a:ext>
                  </a:extLst>
                </a:gridCol>
                <a:gridCol w="1191749">
                  <a:extLst>
                    <a:ext uri="{9D8B030D-6E8A-4147-A177-3AD203B41FA5}">
                      <a16:colId xmlns:a16="http://schemas.microsoft.com/office/drawing/2014/main" val="3701994119"/>
                    </a:ext>
                  </a:extLst>
                </a:gridCol>
              </a:tblGrid>
              <a:tr h="525439">
                <a:tc>
                  <a:txBody>
                    <a:bodyPr/>
                    <a:lstStyle/>
                    <a:p>
                      <a:pPr algn="l" fontAlgn="b"/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Plaintes</a:t>
                      </a:r>
                      <a:r>
                        <a:rPr lang="nl-B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2017</a:t>
                      </a:r>
                    </a:p>
                  </a:txBody>
                  <a:tcPr marL="8681" marR="8681" marT="868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Plaintes</a:t>
                      </a:r>
                      <a:r>
                        <a:rPr lang="nl-B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2018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Plaintes</a:t>
                      </a:r>
                      <a:r>
                        <a:rPr lang="nl-B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2019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Plaintes</a:t>
                      </a:r>
                      <a:r>
                        <a:rPr lang="nl-B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2020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Plaintes</a:t>
                      </a:r>
                      <a:r>
                        <a:rPr lang="nl-B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2021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Plaintes</a:t>
                      </a:r>
                      <a:r>
                        <a:rPr lang="nl-B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2022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597564"/>
                  </a:ext>
                </a:extLst>
              </a:tr>
              <a:tr h="26272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Flandre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1D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262300"/>
                  </a:ext>
                </a:extLst>
              </a:tr>
              <a:tr h="251412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ELIA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1D2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096699"/>
                  </a:ext>
                </a:extLst>
              </a:tr>
              <a:tr h="26272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FLUVIUS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1D2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877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889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2804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9312"/>
                  </a:ext>
                </a:extLst>
              </a:tr>
              <a:tr h="26272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1D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108180"/>
                  </a:ext>
                </a:extLst>
              </a:tr>
              <a:tr h="26272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Bruxelles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1D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814948"/>
                  </a:ext>
                </a:extLst>
              </a:tr>
              <a:tr h="26272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SIBELGA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1D2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851947"/>
                  </a:ext>
                </a:extLst>
              </a:tr>
              <a:tr h="26272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1D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338365"/>
                  </a:ext>
                </a:extLst>
              </a:tr>
              <a:tr h="26272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Wallonie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1D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88712"/>
                  </a:ext>
                </a:extLst>
              </a:tr>
              <a:tr h="26272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AIEG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1D2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649226"/>
                  </a:ext>
                </a:extLst>
              </a:tr>
              <a:tr h="26272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AIESH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1D2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253808"/>
                  </a:ext>
                </a:extLst>
              </a:tr>
              <a:tr h="26272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ORES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1D2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258846"/>
                  </a:ext>
                </a:extLst>
              </a:tr>
              <a:tr h="26272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RÉGIE DE WAVRE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1D2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287859"/>
                  </a:ext>
                </a:extLst>
              </a:tr>
              <a:tr h="26272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RESA 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1D2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198895"/>
                  </a:ext>
                </a:extLst>
              </a:tr>
              <a:tr h="26272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1D2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703111"/>
                  </a:ext>
                </a:extLst>
              </a:tr>
              <a:tr h="26272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1D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730375"/>
                  </a:ext>
                </a:extLst>
              </a:tr>
              <a:tr h="26272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1D2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1.024</a:t>
                      </a:r>
                    </a:p>
                  </a:txBody>
                  <a:tcPr marL="8681" marR="8681" marT="868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1D2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986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1D2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1.017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1D2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739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1D2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1.005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1D2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3.100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1D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127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25336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18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7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9" name="ZoneTexte 8"/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spcBef>
                <a:spcPct val="0"/>
              </a:spcBef>
              <a:buNone/>
              <a:defRPr sz="2100" b="1">
                <a:solidFill>
                  <a:srgbClr val="0067A2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BE" dirty="0">
                <a:latin typeface="+mj-lt"/>
              </a:rPr>
              <a:t>Klachten per DNB | Plaintes par GRD</a:t>
            </a:r>
            <a:endParaRPr lang="fr-FR" dirty="0">
              <a:latin typeface="+mj-lt"/>
            </a:endParaRPr>
          </a:p>
        </p:txBody>
      </p:sp>
      <p:graphicFrame>
        <p:nvGraphicFramePr>
          <p:cNvPr id="3" name="Grafiek 2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10913"/>
              </p:ext>
            </p:extLst>
          </p:nvPr>
        </p:nvGraphicFramePr>
        <p:xfrm>
          <a:off x="683568" y="836712"/>
          <a:ext cx="8003232" cy="470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8020184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0851"/>
            <a:ext cx="9144000" cy="73866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2100" b="1">
                <a:solidFill>
                  <a:srgbClr val="0067A2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BE" dirty="0" err="1">
                <a:latin typeface="+mj-lt"/>
              </a:rPr>
              <a:t>Aantal</a:t>
            </a:r>
            <a:r>
              <a:rPr lang="fr-BE" dirty="0">
                <a:latin typeface="+mj-lt"/>
              </a:rPr>
              <a:t> </a:t>
            </a:r>
            <a:r>
              <a:rPr lang="fr-BE" dirty="0" err="1">
                <a:latin typeface="+mj-lt"/>
              </a:rPr>
              <a:t>klachten</a:t>
            </a:r>
            <a:r>
              <a:rPr lang="fr-BE" dirty="0">
                <a:latin typeface="+mj-lt"/>
              </a:rPr>
              <a:t> per </a:t>
            </a:r>
            <a:r>
              <a:rPr lang="fr-BE" dirty="0" err="1">
                <a:latin typeface="+mj-lt"/>
              </a:rPr>
              <a:t>provincie</a:t>
            </a:r>
            <a:r>
              <a:rPr lang="fr-BE" dirty="0">
                <a:latin typeface="+mj-lt"/>
              </a:rPr>
              <a:t> |</a:t>
            </a:r>
          </a:p>
          <a:p>
            <a:r>
              <a:rPr lang="fr-BE" dirty="0">
                <a:latin typeface="+mj-lt"/>
              </a:rPr>
              <a:t>Nombre de plaintes par province</a:t>
            </a:r>
            <a:endParaRPr lang="fr-FR" dirty="0">
              <a:latin typeface="+mj-lt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18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8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3" name="Graphique 4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733343"/>
              </p:ext>
            </p:extLst>
          </p:nvPr>
        </p:nvGraphicFramePr>
        <p:xfrm>
          <a:off x="295275" y="804881"/>
          <a:ext cx="8553450" cy="5304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0082886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2100" b="1">
                <a:solidFill>
                  <a:srgbClr val="0067A2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BE" dirty="0" err="1">
                <a:latin typeface="+mj-lt"/>
              </a:rPr>
              <a:t>Aantal</a:t>
            </a:r>
            <a:r>
              <a:rPr lang="fr-BE" dirty="0">
                <a:latin typeface="+mj-lt"/>
              </a:rPr>
              <a:t> klachten per </a:t>
            </a:r>
            <a:r>
              <a:rPr lang="fr-BE" dirty="0" err="1">
                <a:latin typeface="+mj-lt"/>
              </a:rPr>
              <a:t>gewest</a:t>
            </a:r>
            <a:r>
              <a:rPr lang="fr-BE" dirty="0">
                <a:latin typeface="+mj-lt"/>
              </a:rPr>
              <a:t> | Nombre de plaintes par région</a:t>
            </a:r>
            <a:endParaRPr lang="fr-FR" dirty="0">
              <a:latin typeface="+mj-lt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8477-BA21-4E7C-A243-8CEA68391B3F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6"/>
          <a:stretch/>
        </p:blipFill>
        <p:spPr>
          <a:xfrm>
            <a:off x="0" y="6129300"/>
            <a:ext cx="9144000" cy="72870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0" y="5805264"/>
            <a:ext cx="2822466" cy="1356564"/>
          </a:xfrm>
          <a:prstGeom prst="rect">
            <a:avLst/>
          </a:prstGeom>
        </p:spPr>
      </p:pic>
      <p:sp>
        <p:nvSpPr>
          <p:cNvPr id="18" name="Tijdelijke aanduiding voor dianummer 13"/>
          <p:cNvSpPr txBox="1">
            <a:spLocks/>
          </p:cNvSpPr>
          <p:nvPr/>
        </p:nvSpPr>
        <p:spPr>
          <a:xfrm>
            <a:off x="0" y="630098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7DE8477-BA21-4E7C-A243-8CEA68391B3F}" type="slidenum">
              <a:rPr lang="fr-FR" b="1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9</a:t>
            </a:fld>
            <a:endParaRPr lang="fr-FR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8960226"/>
              </p:ext>
            </p:extLst>
          </p:nvPr>
        </p:nvGraphicFramePr>
        <p:xfrm>
          <a:off x="0" y="739534"/>
          <a:ext cx="9144000" cy="5065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2864499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8666</TotalTime>
  <Words>1479</Words>
  <Application>Microsoft Office PowerPoint</Application>
  <PresentationFormat>Diavoorstelling (4:3)</PresentationFormat>
  <Paragraphs>619</Paragraphs>
  <Slides>59</Slides>
  <Notes>32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59</vt:i4>
      </vt:variant>
    </vt:vector>
  </HeadingPairs>
  <TitlesOfParts>
    <vt:vector size="63" baseType="lpstr">
      <vt:lpstr>Arial</vt:lpstr>
      <vt:lpstr>Calibri</vt:lpstr>
      <vt:lpstr>Montserrat</vt:lpstr>
      <vt:lpstr>Thème Office</vt:lpstr>
      <vt:lpstr>PowerPoint-presentatie</vt:lpstr>
      <vt:lpstr>PowerPoint-presentatie</vt:lpstr>
      <vt:lpstr>Klachten per leverancier | Plaintes par fournisseur</vt:lpstr>
      <vt:lpstr>Klachten per leverancier | Plaintes par fournisseur</vt:lpstr>
      <vt:lpstr>Klachten versus marktaandeel | Plaintes versus part de marché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Prijzen/Tarifs (18,6 %)</vt:lpstr>
      <vt:lpstr>Meterproblemen | Problèmes de comptage (16,2%)</vt:lpstr>
      <vt:lpstr>Meterproblemen – DNB | Problèmes de comptage GRD</vt:lpstr>
      <vt:lpstr>PowerPoint-presentatie</vt:lpstr>
      <vt:lpstr>PowerPoint-presentatie</vt:lpstr>
      <vt:lpstr>Verandering van leverancier | Changement de fournisseur (11,4 %)</vt:lpstr>
      <vt:lpstr>Betalingsproblemen | Problèmes de paiement  (6,6 %)</vt:lpstr>
      <vt:lpstr>Gewestelijke bevoegdheden andere dan meters|  Compétences régionales autres que compteurs (5,7 %)</vt:lpstr>
      <vt:lpstr>Klantenservice | Service à la clientèle (7,2 %)</vt:lpstr>
      <vt:lpstr>Afsluiting – Drop | Coupure – Drop (3,9%)</vt:lpstr>
      <vt:lpstr>PowerPoint-presentatie</vt:lpstr>
      <vt:lpstr>Aansluiting op het net | Raccordement au réseau  (0,2 %)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Info Précontractuel(l)e Info (815 plaintes/klachten)</vt:lpstr>
      <vt:lpstr>Andere producten en diensten | Autres biens et services (135 klachten)</vt:lpstr>
      <vt:lpstr>Verkooppraktijken | Pratiques de vente (1650 plaintes) </vt:lpstr>
      <vt:lpstr>PowerPoint-presentatie</vt:lpstr>
      <vt:lpstr>PowerPoint-presentatie</vt:lpstr>
      <vt:lpstr>PowerPoint-presentatie</vt:lpstr>
      <vt:lpstr>PowerPoint-presentatie</vt:lpstr>
      <vt:lpstr>Administratieve kosten | Coûts administratifs (1265 klachten)</vt:lpstr>
      <vt:lpstr>Afbetalingsplannen | Plans de paiement (469 plaintes)</vt:lpstr>
      <vt:lpstr>Kredietnota – terugbetaling |  Note de crédit – remboursement (1484 klachten) </vt:lpstr>
      <vt:lpstr>PowerPoint-presentatie</vt:lpstr>
      <vt:lpstr>Ongewenste switch | Switch non souhaité (2151 klachten)</vt:lpstr>
      <vt:lpstr>Mystery switch (1042 klachten/plaintes) </vt:lpstr>
      <vt:lpstr>Laattijdige switch | Switch délai ou retard (2322 klachten)</vt:lpstr>
      <vt:lpstr>Verbrekingsvergoedingen | Indemnités de rupture (167 plaintes)</vt:lpstr>
      <vt:lpstr>Voorschotfacturen | Factures d’acompte (3274 plaintes)</vt:lpstr>
      <vt:lpstr>PowerPoint-presentatie</vt:lpstr>
      <vt:lpstr>Resultaat afgesloten klachten |  Résultat plaintes clôturées</vt:lpstr>
      <vt:lpstr>PowerPoint-presentatie</vt:lpstr>
      <vt:lpstr>Aanbevelingen 2022</vt:lpstr>
      <vt:lpstr>Recommandations 2022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Devuyst Philippe</dc:creator>
  <cp:lastModifiedBy>Houtman Eric</cp:lastModifiedBy>
  <cp:revision>788</cp:revision>
  <cp:lastPrinted>2023-04-21T07:15:28Z</cp:lastPrinted>
  <dcterms:created xsi:type="dcterms:W3CDTF">2012-05-10T12:10:07Z</dcterms:created>
  <dcterms:modified xsi:type="dcterms:W3CDTF">2023-04-21T13:07:59Z</dcterms:modified>
</cp:coreProperties>
</file>